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285" r:id="rId3"/>
    <p:sldId id="286" r:id="rId4"/>
    <p:sldId id="287"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FE9571BE-AD37-0199-B7DA-01907D9FAE9A}" name="DUPUIS Maxime" initials="DM" userId="S::maxime.dupuis@oddo-bhf.com::819fe2b8-4c6c-495d-9e46-fd39f68f4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1F34"/>
    <a:srgbClr val="00122A"/>
    <a:srgbClr val="000619"/>
    <a:srgbClr val="B8CAB4"/>
    <a:srgbClr val="003B2F"/>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3" autoAdjust="0"/>
    <p:restoredTop sz="94674"/>
  </p:normalViewPr>
  <p:slideViewPr>
    <p:cSldViewPr>
      <p:cViewPr>
        <p:scale>
          <a:sx n="100" d="100"/>
          <a:sy n="100" d="100"/>
        </p:scale>
        <p:origin x="880" y="-3408"/>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44727713605759"/>
          <c:y val="7.5058875187330149E-2"/>
          <c:w val="0.73355272286394246"/>
          <c:h val="0.89591705519063014"/>
        </c:manualLayout>
      </c:layout>
      <c:barChart>
        <c:barDir val="bar"/>
        <c:grouping val="clustered"/>
        <c:varyColors val="0"/>
        <c:ser>
          <c:idx val="0"/>
          <c:order val="0"/>
          <c:tx>
            <c:strRef>
              <c:f>Feuil1!$B$1</c:f>
              <c:strCache>
                <c:ptCount val="1"/>
                <c:pt idx="0">
                  <c:v>Série 1</c:v>
                </c:pt>
              </c:strCache>
            </c:strRef>
          </c:tx>
          <c:spPr>
            <a:solidFill>
              <a:schemeClr val="accent1">
                <a:lumMod val="50000"/>
              </a:schemeClr>
            </a:solidFill>
            <a:ln>
              <a:noFill/>
            </a:ln>
            <a:effectLst/>
          </c:spPr>
          <c:invertIfNegative val="0"/>
          <c:cat>
            <c:strRef>
              <c:f>Feuil1!$A$2:$A$8</c:f>
              <c:strCache>
                <c:ptCount val="7"/>
                <c:pt idx="0">
                  <c:v>Netflix</c:v>
                </c:pt>
                <c:pt idx="1">
                  <c:v>Twitter</c:v>
                </c:pt>
                <c:pt idx="2">
                  <c:v>Facebook</c:v>
                </c:pt>
                <c:pt idx="3">
                  <c:v>Spotify</c:v>
                </c:pt>
                <c:pt idx="4">
                  <c:v>Instagram</c:v>
                </c:pt>
                <c:pt idx="5">
                  <c:v>TikTok</c:v>
                </c:pt>
                <c:pt idx="6">
                  <c:v>ChatGPT</c:v>
                </c:pt>
              </c:strCache>
            </c:strRef>
          </c:cat>
          <c:val>
            <c:numRef>
              <c:f>Feuil1!$B$2:$B$8</c:f>
              <c:numCache>
                <c:formatCode>General</c:formatCode>
                <c:ptCount val="7"/>
                <c:pt idx="0">
                  <c:v>42</c:v>
                </c:pt>
                <c:pt idx="1">
                  <c:v>24</c:v>
                </c:pt>
                <c:pt idx="2">
                  <c:v>10</c:v>
                </c:pt>
                <c:pt idx="3">
                  <c:v>5</c:v>
                </c:pt>
                <c:pt idx="4">
                  <c:v>2.5</c:v>
                </c:pt>
                <c:pt idx="5">
                  <c:v>0.47</c:v>
                </c:pt>
                <c:pt idx="6">
                  <c:v>0.16</c:v>
                </c:pt>
              </c:numCache>
            </c:numRef>
          </c:val>
          <c:extLst>
            <c:ext xmlns:c16="http://schemas.microsoft.com/office/drawing/2014/chart" uri="{C3380CC4-5D6E-409C-BE32-E72D297353CC}">
              <c16:uniqueId val="{00000000-028A-42B9-8CCF-F46630A15BC2}"/>
            </c:ext>
          </c:extLst>
        </c:ser>
        <c:dLbls>
          <c:showLegendKey val="0"/>
          <c:showVal val="0"/>
          <c:showCatName val="0"/>
          <c:showSerName val="0"/>
          <c:showPercent val="0"/>
          <c:showBubbleSize val="0"/>
        </c:dLbls>
        <c:gapWidth val="182"/>
        <c:axId val="802097192"/>
        <c:axId val="802095880"/>
      </c:barChart>
      <c:catAx>
        <c:axId val="8020971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802095880"/>
        <c:crosses val="autoZero"/>
        <c:auto val="1"/>
        <c:lblAlgn val="ctr"/>
        <c:lblOffset val="100"/>
        <c:noMultiLvlLbl val="0"/>
      </c:catAx>
      <c:valAx>
        <c:axId val="802095880"/>
        <c:scaling>
          <c:orientation val="minMax"/>
          <c:max val="43"/>
          <c:min val="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8020971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A93375-1B68-4F7A-A9B0-8D23A9EDA15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fr-FR"/>
        </a:p>
      </dgm:t>
    </dgm:pt>
    <dgm:pt modelId="{6AA38E3C-5527-49FA-B86D-8F91DF1225B0}">
      <dgm:prSet phldrT="[Text]" custT="1"/>
      <dgm:spPr>
        <a:solidFill>
          <a:schemeClr val="bg1">
            <a:lumMod val="65000"/>
          </a:schemeClr>
        </a:solidFill>
        <a:ln>
          <a:noFill/>
        </a:ln>
      </dgm:spPr>
      <dgm:t>
        <a:bodyPr/>
        <a:lstStyle/>
        <a:p>
          <a:r>
            <a:rPr lang="fr-FR" sz="1000" dirty="0"/>
            <a:t>3</a:t>
          </a:r>
        </a:p>
      </dgm:t>
    </dgm:pt>
    <dgm:pt modelId="{7382664D-344E-4454-A425-5CE226CA0FE6}" type="sibTrans" cxnId="{324AA872-761C-4C28-92E9-D17E61CE01F0}">
      <dgm:prSet/>
      <dgm:spPr>
        <a:solidFill>
          <a:schemeClr val="tx1">
            <a:lumMod val="20000"/>
            <a:lumOff val="80000"/>
          </a:schemeClr>
        </a:solidFill>
        <a:ln>
          <a:solidFill>
            <a:srgbClr val="2B9BAD"/>
          </a:solidFill>
        </a:ln>
      </dgm:spPr>
      <dgm:t>
        <a:bodyPr/>
        <a:lstStyle/>
        <a:p>
          <a:endParaRPr lang="fr-FR"/>
        </a:p>
      </dgm:t>
    </dgm:pt>
    <dgm:pt modelId="{1AAEBD3C-52D9-4003-BDA0-82E1CEA541E4}" type="parTrans" cxnId="{324AA872-761C-4C28-92E9-D17E61CE01F0}">
      <dgm:prSet/>
      <dgm:spPr/>
      <dgm:t>
        <a:bodyPr/>
        <a:lstStyle/>
        <a:p>
          <a:endParaRPr lang="fr-FR"/>
        </a:p>
      </dgm:t>
    </dgm:pt>
    <dgm:pt modelId="{E3B4A8FE-2ECE-4436-A630-646F6770E6BE}">
      <dgm:prSet phldrT="[Text]" custT="1"/>
      <dgm:spPr>
        <a:solidFill>
          <a:srgbClr val="415564"/>
        </a:solidFill>
        <a:ln>
          <a:noFill/>
        </a:ln>
      </dgm:spPr>
      <dgm:t>
        <a:bodyPr/>
        <a:lstStyle/>
        <a:p>
          <a:r>
            <a:rPr lang="fr-FR" sz="1000" dirty="0"/>
            <a:t>4</a:t>
          </a:r>
        </a:p>
      </dgm:t>
    </dgm:pt>
    <dgm:pt modelId="{17D0492A-E9CE-42D9-A7E3-448F400744E4}" type="sibTrans" cxnId="{2B998025-3DDA-4A15-93E4-D0E37AAF9D79}">
      <dgm:prSet/>
      <dgm:spPr/>
      <dgm:t>
        <a:bodyPr/>
        <a:lstStyle/>
        <a:p>
          <a:endParaRPr lang="fr-FR"/>
        </a:p>
      </dgm:t>
    </dgm:pt>
    <dgm:pt modelId="{31D25F2A-4734-4EA8-B561-D2B25E37F068}" type="parTrans" cxnId="{2B998025-3DDA-4A15-93E4-D0E37AAF9D79}">
      <dgm:prSet/>
      <dgm:spPr/>
      <dgm:t>
        <a:bodyPr/>
        <a:lstStyle/>
        <a:p>
          <a:endParaRPr lang="fr-FR"/>
        </a:p>
      </dgm:t>
    </dgm:pt>
    <dgm:pt modelId="{621FDE5F-71B8-48B4-8155-BA01DB9F117B}">
      <dgm:prSet phldrT="[Text]" custT="1"/>
      <dgm:spPr>
        <a:solidFill>
          <a:schemeClr val="accent1">
            <a:lumMod val="75000"/>
          </a:schemeClr>
        </a:solidFill>
        <a:ln>
          <a:noFill/>
        </a:ln>
      </dgm:spPr>
      <dgm:t>
        <a:bodyPr/>
        <a:lstStyle/>
        <a:p>
          <a:r>
            <a:rPr lang="fr-FR" sz="1000" dirty="0"/>
            <a:t>1</a:t>
          </a:r>
          <a:endParaRPr lang="fr-FR" sz="800" dirty="0"/>
        </a:p>
      </dgm:t>
    </dgm:pt>
    <dgm:pt modelId="{18B7951C-E436-42AD-AE5D-07C10E7057A1}" type="sibTrans" cxnId="{E2CE695D-748E-4F4A-A4FA-917D65CA66DE}">
      <dgm:prSet/>
      <dgm:spPr/>
      <dgm:t>
        <a:bodyPr/>
        <a:lstStyle/>
        <a:p>
          <a:endParaRPr lang="fr-FR"/>
        </a:p>
      </dgm:t>
    </dgm:pt>
    <dgm:pt modelId="{F8AD0BCC-BFB6-4C18-976A-34BA29DF3041}" type="parTrans" cxnId="{E2CE695D-748E-4F4A-A4FA-917D65CA66DE}">
      <dgm:prSet/>
      <dgm:spPr/>
      <dgm:t>
        <a:bodyPr/>
        <a:lstStyle/>
        <a:p>
          <a:endParaRPr lang="fr-FR"/>
        </a:p>
      </dgm:t>
    </dgm:pt>
    <dgm:pt modelId="{54F9C9C7-4BF4-48FF-96A7-6548A40D00EB}" type="pres">
      <dgm:prSet presAssocID="{9AA93375-1B68-4F7A-A9B0-8D23A9EDA155}" presName="Name0" presStyleCnt="0">
        <dgm:presLayoutVars>
          <dgm:dir/>
          <dgm:resizeHandles val="exact"/>
        </dgm:presLayoutVars>
      </dgm:prSet>
      <dgm:spPr/>
    </dgm:pt>
    <dgm:pt modelId="{620E7CF5-B5DA-46C3-8BBE-ACFAC64C64CD}" type="pres">
      <dgm:prSet presAssocID="{9AA93375-1B68-4F7A-A9B0-8D23A9EDA155}" presName="cycle" presStyleCnt="0"/>
      <dgm:spPr/>
    </dgm:pt>
    <dgm:pt modelId="{1EFBBEDD-AD32-41C9-965F-684FA18A001F}" type="pres">
      <dgm:prSet presAssocID="{6AA38E3C-5527-49FA-B86D-8F91DF1225B0}" presName="nodeFirstNode" presStyleLbl="node1" presStyleIdx="0" presStyleCnt="3" custScaleX="17628" custScaleY="35255" custRadScaleRad="104403" custRadScaleInc="62491">
        <dgm:presLayoutVars>
          <dgm:bulletEnabled val="1"/>
        </dgm:presLayoutVars>
      </dgm:prSet>
      <dgm:spPr>
        <a:prstGeom prst="ellipse">
          <a:avLst/>
        </a:prstGeom>
      </dgm:spPr>
    </dgm:pt>
    <dgm:pt modelId="{33D4B80A-0657-4EC3-9DC4-362D3611D68D}" type="pres">
      <dgm:prSet presAssocID="{7382664D-344E-4454-A425-5CE226CA0FE6}" presName="sibTransFirstNode" presStyleLbl="bgShp" presStyleIdx="0" presStyleCnt="1" custAng="3479556" custLinFactNeighborX="-37972" custLinFactNeighborY="-19876"/>
      <dgm:spPr/>
    </dgm:pt>
    <dgm:pt modelId="{BC431770-2030-4700-BADA-37CDB3531850}" type="pres">
      <dgm:prSet presAssocID="{E3B4A8FE-2ECE-4436-A630-646F6770E6BE}" presName="nodeFollowingNodes" presStyleLbl="node1" presStyleIdx="1" presStyleCnt="3" custScaleX="17628" custScaleY="35255" custRadScaleRad="101333" custRadScaleInc="1423">
        <dgm:presLayoutVars>
          <dgm:bulletEnabled val="1"/>
        </dgm:presLayoutVars>
      </dgm:prSet>
      <dgm:spPr>
        <a:prstGeom prst="ellipse">
          <a:avLst/>
        </a:prstGeom>
      </dgm:spPr>
    </dgm:pt>
    <dgm:pt modelId="{E7B72B3D-C500-4BC3-90DE-DDE425419243}" type="pres">
      <dgm:prSet presAssocID="{621FDE5F-71B8-48B4-8155-BA01DB9F117B}" presName="nodeFollowingNodes" presStyleLbl="node1" presStyleIdx="2" presStyleCnt="3" custScaleX="17628" custScaleY="35255" custRadScaleRad="100721" custRadScaleInc="-1187">
        <dgm:presLayoutVars>
          <dgm:bulletEnabled val="1"/>
        </dgm:presLayoutVars>
      </dgm:prSet>
      <dgm:spPr>
        <a:prstGeom prst="ellipse">
          <a:avLst/>
        </a:prstGeom>
      </dgm:spPr>
    </dgm:pt>
  </dgm:ptLst>
  <dgm:cxnLst>
    <dgm:cxn modelId="{9524A511-7215-4252-8ED8-730D2DD22166}" type="presOf" srcId="{9AA93375-1B68-4F7A-A9B0-8D23A9EDA155}" destId="{54F9C9C7-4BF4-48FF-96A7-6548A40D00EB}" srcOrd="0" destOrd="0" presId="urn:microsoft.com/office/officeart/2005/8/layout/cycle3"/>
    <dgm:cxn modelId="{2B998025-3DDA-4A15-93E4-D0E37AAF9D79}" srcId="{9AA93375-1B68-4F7A-A9B0-8D23A9EDA155}" destId="{E3B4A8FE-2ECE-4436-A630-646F6770E6BE}" srcOrd="1" destOrd="0" parTransId="{31D25F2A-4734-4EA8-B561-D2B25E37F068}" sibTransId="{17D0492A-E9CE-42D9-A7E3-448F400744E4}"/>
    <dgm:cxn modelId="{5029E72E-FBB5-44D2-AF5D-6678CBD4538D}" type="presOf" srcId="{7382664D-344E-4454-A425-5CE226CA0FE6}" destId="{33D4B80A-0657-4EC3-9DC4-362D3611D68D}" srcOrd="0" destOrd="0" presId="urn:microsoft.com/office/officeart/2005/8/layout/cycle3"/>
    <dgm:cxn modelId="{E2CE695D-748E-4F4A-A4FA-917D65CA66DE}" srcId="{9AA93375-1B68-4F7A-A9B0-8D23A9EDA155}" destId="{621FDE5F-71B8-48B4-8155-BA01DB9F117B}" srcOrd="2" destOrd="0" parTransId="{F8AD0BCC-BFB6-4C18-976A-34BA29DF3041}" sibTransId="{18B7951C-E436-42AD-AE5D-07C10E7057A1}"/>
    <dgm:cxn modelId="{324AA872-761C-4C28-92E9-D17E61CE01F0}" srcId="{9AA93375-1B68-4F7A-A9B0-8D23A9EDA155}" destId="{6AA38E3C-5527-49FA-B86D-8F91DF1225B0}" srcOrd="0" destOrd="0" parTransId="{1AAEBD3C-52D9-4003-BDA0-82E1CEA541E4}" sibTransId="{7382664D-344E-4454-A425-5CE226CA0FE6}"/>
    <dgm:cxn modelId="{D1195E90-EC65-4149-A124-7DD62D501D8C}" type="presOf" srcId="{621FDE5F-71B8-48B4-8155-BA01DB9F117B}" destId="{E7B72B3D-C500-4BC3-90DE-DDE425419243}" srcOrd="0" destOrd="0" presId="urn:microsoft.com/office/officeart/2005/8/layout/cycle3"/>
    <dgm:cxn modelId="{5659919B-B929-4D83-B4EE-7C01268691D8}" type="presOf" srcId="{E3B4A8FE-2ECE-4436-A630-646F6770E6BE}" destId="{BC431770-2030-4700-BADA-37CDB3531850}" srcOrd="0" destOrd="0" presId="urn:microsoft.com/office/officeart/2005/8/layout/cycle3"/>
    <dgm:cxn modelId="{59E501DC-067B-4433-9B37-B268427C4492}" type="presOf" srcId="{6AA38E3C-5527-49FA-B86D-8F91DF1225B0}" destId="{1EFBBEDD-AD32-41C9-965F-684FA18A001F}" srcOrd="0" destOrd="0" presId="urn:microsoft.com/office/officeart/2005/8/layout/cycle3"/>
    <dgm:cxn modelId="{31A528BB-6AD2-4A7F-AF27-0D4B266F2947}" type="presParOf" srcId="{54F9C9C7-4BF4-48FF-96A7-6548A40D00EB}" destId="{620E7CF5-B5DA-46C3-8BBE-ACFAC64C64CD}" srcOrd="0" destOrd="0" presId="urn:microsoft.com/office/officeart/2005/8/layout/cycle3"/>
    <dgm:cxn modelId="{41652084-85C7-4F59-939C-9B6601670840}" type="presParOf" srcId="{620E7CF5-B5DA-46C3-8BBE-ACFAC64C64CD}" destId="{1EFBBEDD-AD32-41C9-965F-684FA18A001F}" srcOrd="0" destOrd="0" presId="urn:microsoft.com/office/officeart/2005/8/layout/cycle3"/>
    <dgm:cxn modelId="{02FC1D4C-E69A-473D-AC12-97DB3F1F9903}" type="presParOf" srcId="{620E7CF5-B5DA-46C3-8BBE-ACFAC64C64CD}" destId="{33D4B80A-0657-4EC3-9DC4-362D3611D68D}" srcOrd="1" destOrd="0" presId="urn:microsoft.com/office/officeart/2005/8/layout/cycle3"/>
    <dgm:cxn modelId="{1D0D2F69-A17C-4F4C-85B8-536737CE1D2F}" type="presParOf" srcId="{620E7CF5-B5DA-46C3-8BBE-ACFAC64C64CD}" destId="{BC431770-2030-4700-BADA-37CDB3531850}" srcOrd="2" destOrd="0" presId="urn:microsoft.com/office/officeart/2005/8/layout/cycle3"/>
    <dgm:cxn modelId="{4C908EB8-9DDF-4E0C-89CC-D862651696AD}" type="presParOf" srcId="{620E7CF5-B5DA-46C3-8BBE-ACFAC64C64CD}" destId="{E7B72B3D-C500-4BC3-90DE-DDE425419243}" srcOrd="3"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4B80A-0657-4EC3-9DC4-362D3611D68D}">
      <dsp:nvSpPr>
        <dsp:cNvPr id="0" name=""/>
        <dsp:cNvSpPr/>
      </dsp:nvSpPr>
      <dsp:spPr>
        <a:xfrm rot="3479556">
          <a:off x="624032" y="141101"/>
          <a:ext cx="1684898" cy="1684898"/>
        </a:xfrm>
        <a:prstGeom prst="circularArrow">
          <a:avLst>
            <a:gd name="adj1" fmla="val 5689"/>
            <a:gd name="adj2" fmla="val 340510"/>
            <a:gd name="adj3" fmla="val 15375756"/>
            <a:gd name="adj4" fmla="val 16464400"/>
            <a:gd name="adj5" fmla="val 5908"/>
          </a:avLst>
        </a:prstGeom>
        <a:solidFill>
          <a:schemeClr val="tx1">
            <a:lumMod val="20000"/>
            <a:lumOff val="80000"/>
          </a:schemeClr>
        </a:solidFill>
        <a:ln>
          <a:solidFill>
            <a:srgbClr val="2B9BAD"/>
          </a:solidFill>
        </a:ln>
        <a:effectLst/>
      </dsp:spPr>
      <dsp:style>
        <a:lnRef idx="0">
          <a:scrgbClr r="0" g="0" b="0"/>
        </a:lnRef>
        <a:fillRef idx="1">
          <a:scrgbClr r="0" g="0" b="0"/>
        </a:fillRef>
        <a:effectRef idx="0">
          <a:scrgbClr r="0" g="0" b="0"/>
        </a:effectRef>
        <a:fontRef idx="minor"/>
      </dsp:style>
    </dsp:sp>
    <dsp:sp modelId="{1EFBBEDD-AD32-41C9-965F-684FA18A001F}">
      <dsp:nvSpPr>
        <dsp:cNvPr id="0" name=""/>
        <dsp:cNvSpPr/>
      </dsp:nvSpPr>
      <dsp:spPr>
        <a:xfrm>
          <a:off x="2011239" y="484752"/>
          <a:ext cx="190064" cy="19005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3</a:t>
          </a:r>
        </a:p>
      </dsp:txBody>
      <dsp:txXfrm>
        <a:off x="2039073" y="512585"/>
        <a:ext cx="134396" cy="134393"/>
      </dsp:txXfrm>
    </dsp:sp>
    <dsp:sp modelId="{BC431770-2030-4700-BADA-37CDB3531850}">
      <dsp:nvSpPr>
        <dsp:cNvPr id="0" name=""/>
        <dsp:cNvSpPr/>
      </dsp:nvSpPr>
      <dsp:spPr>
        <a:xfrm>
          <a:off x="2009785" y="1300514"/>
          <a:ext cx="190064" cy="190059"/>
        </a:xfrm>
        <a:prstGeom prst="ellipse">
          <a:avLst/>
        </a:prstGeom>
        <a:solidFill>
          <a:srgbClr val="41556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4</a:t>
          </a:r>
        </a:p>
      </dsp:txBody>
      <dsp:txXfrm>
        <a:off x="2037619" y="1328347"/>
        <a:ext cx="134396" cy="134393"/>
      </dsp:txXfrm>
    </dsp:sp>
    <dsp:sp modelId="{E7B72B3D-C500-4BC3-90DE-DDE425419243}">
      <dsp:nvSpPr>
        <dsp:cNvPr id="0" name=""/>
        <dsp:cNvSpPr/>
      </dsp:nvSpPr>
      <dsp:spPr>
        <a:xfrm>
          <a:off x="735047" y="1295815"/>
          <a:ext cx="190064" cy="190059"/>
        </a:xfrm>
        <a:prstGeom prst="ellipse">
          <a:avLst/>
        </a:prstGeom>
        <a:solidFill>
          <a:schemeClr val="accent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1</a:t>
          </a:r>
          <a:endParaRPr lang="fr-FR" sz="800" kern="1200" dirty="0"/>
        </a:p>
      </dsp:txBody>
      <dsp:txXfrm>
        <a:off x="762881" y="1323648"/>
        <a:ext cx="134396" cy="13439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12.07.2023</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‹N°›</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8.jpe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notesSlide" Target="../notesSlides/notesSlide1.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3.emf"/><Relationship Id="rId9" Type="http://schemas.openxmlformats.org/officeDocument/2006/relationships/image" Target="../media/image13.svg"/><Relationship Id="rId1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hart" Target="../charts/chart1.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2.jpe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2.jpeg"/><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16.png"/><Relationship Id="rId10" Type="http://schemas.openxmlformats.org/officeDocument/2006/relationships/image" Target="../media/image39.svg"/><Relationship Id="rId4" Type="http://schemas.openxmlformats.org/officeDocument/2006/relationships/image" Target="../media/image34.svg"/><Relationship Id="rId9" Type="http://schemas.openxmlformats.org/officeDocument/2006/relationships/image" Target="../media/image38.png"/><Relationship Id="rId14" Type="http://schemas.openxmlformats.org/officeDocument/2006/relationships/image" Target="../media/image43.sv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5.jpg"/><Relationship Id="rId7" Type="http://schemas.openxmlformats.org/officeDocument/2006/relationships/diagramColors" Target="../diagrams/colors1.xml"/><Relationship Id="rId2" Type="http://schemas.openxmlformats.org/officeDocument/2006/relationships/image" Target="../media/image44.jp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FF742DF-EE82-4935-B06D-B5FACCD21A6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5318" b="15318"/>
          <a:stretch/>
        </p:blipFill>
        <p:spPr>
          <a:xfrm>
            <a:off x="-3500" y="0"/>
            <a:ext cx="7556500" cy="3708000"/>
          </a:xfrm>
        </p:spPr>
      </p:pic>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582897"/>
            <a:ext cx="2160000" cy="138499"/>
          </a:xfrm>
        </p:spPr>
        <p:txBody>
          <a:bodyPr/>
          <a:lstStyle/>
          <a:p>
            <a:r>
              <a:rPr lang="fr-FR" dirty="0"/>
              <a:t>JULY </a:t>
            </a:r>
            <a:r>
              <a:rPr kumimoji="0" lang="fr-FR" sz="1000" b="0" i="0" u="none" strike="noStrike" kern="1200" cap="all" spc="0" normalizeH="0" baseline="0" noProof="0" dirty="0">
                <a:ln>
                  <a:noFill/>
                </a:ln>
                <a:solidFill>
                  <a:srgbClr val="000000"/>
                </a:solidFill>
                <a:effectLst/>
                <a:uLnTx/>
                <a:uFillTx/>
                <a:latin typeface="Lato Light"/>
                <a:ea typeface="+mn-ea"/>
                <a:cs typeface="+mn-cs"/>
              </a:rPr>
              <a:t>2023</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391795"/>
            <a:ext cx="6264000" cy="775597"/>
          </a:xfrm>
        </p:spPr>
        <p:txBody>
          <a:bodyPr/>
          <a:lstStyle/>
          <a:p>
            <a:r>
              <a:rPr lang="en-US" baseline="30000" dirty="0"/>
              <a:t>1</a:t>
            </a:r>
            <a:r>
              <a:rPr lang="en-US" dirty="0"/>
              <a:t> The EU Sustainable Finance Disclosure Regulation (SFDR) is a set of EU rules which aim to make the sustainability profile of funds transparent, more comparable and better understood by end investors. Article 6: The management team does not consider sustainability risks or adverse effects of investment decisions on sustainability factors in the investment decision making process. Article 8: The management team addresses sustainability risks by integrating ESG criteria (Environment and/or Social and/or Governance) into its investment decision making process. Article 9: The management team follows a strict sustainable investment objective that significantly contributes to the challenges of the ecological transition, and addresses Sustainability Risks through ratings provided by the Management Company’s external ESG data provider. | </a:t>
            </a:r>
            <a:r>
              <a:rPr lang="en-US" baseline="30000" dirty="0"/>
              <a:t>2</a:t>
            </a:r>
            <a:r>
              <a:rPr lang="en-US" dirty="0"/>
              <a:t> Summary risk indicator: running from 1 to 7, where one is the lowest level of risk and seven the highest. This indicator shall be revised when changes occur in the fund’s risk and reward profile. |</a:t>
            </a:r>
            <a:r>
              <a:rPr lang="en-US" baseline="30000" dirty="0"/>
              <a:t> 3 </a:t>
            </a:r>
            <a:r>
              <a:rPr lang="en-US" dirty="0"/>
              <a:t>CR-EUR share class | </a:t>
            </a:r>
            <a:r>
              <a:rPr lang="en-US" baseline="30000" dirty="0"/>
              <a:t>4 </a:t>
            </a:r>
            <a:r>
              <a:rPr lang="en-US" dirty="0"/>
              <a:t>Morningstar quartile of CR-EUR share class in category “Sector Equity Technology”</a:t>
            </a:r>
          </a:p>
          <a:p>
            <a:r>
              <a:rPr lang="en-US" dirty="0"/>
              <a:t>Source: ODDO BHF AM SAS | Data as of 30/06/2023</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742500"/>
            <a:ext cx="6130249" cy="443198"/>
          </a:xfrm>
        </p:spPr>
        <p:txBody>
          <a:bodyPr/>
          <a:lstStyle/>
          <a:p>
            <a:r>
              <a:rPr lang="en-US" sz="1200" b="1" dirty="0">
                <a:solidFill>
                  <a:srgbClr val="FF0000"/>
                </a:solidFill>
                <a:latin typeface="+mj-lt"/>
              </a:rPr>
              <a:t>Main Risks </a:t>
            </a:r>
            <a:r>
              <a:rPr lang="en-US" b="1" dirty="0">
                <a:latin typeface="+mj-lt"/>
              </a:rPr>
              <a:t>:</a:t>
            </a:r>
            <a:r>
              <a:rPr lang="en-US" dirty="0">
                <a:latin typeface="+mj-lt"/>
              </a:rPr>
              <a:t> ODDO BHF Artificial Intelligence is principally exposed to the following risks: </a:t>
            </a:r>
            <a:r>
              <a:rPr lang="en-US" dirty="0"/>
              <a:t>risk of capital loss, equity risk, mid-cap holding risk, volatility risk, liquidity risk of underlying assets, modelling risk and currency risk. </a:t>
            </a:r>
            <a:r>
              <a:rPr lang="en-US" dirty="0">
                <a:latin typeface="+mj-lt"/>
              </a:rPr>
              <a:t>For more details about risks, please refer to page 5 of this document.</a:t>
            </a:r>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fr-FR" dirty="0">
                <a:solidFill>
                  <a:schemeClr val="tx1"/>
                </a:solidFill>
                <a:latin typeface="+mj-lt"/>
              </a:rPr>
              <a:t>ODDO BHF </a:t>
            </a:r>
            <a:r>
              <a:rPr lang="fr-FR" dirty="0" err="1">
                <a:solidFill>
                  <a:schemeClr val="tx1"/>
                </a:solidFill>
                <a:latin typeface="+mj-lt"/>
              </a:rPr>
              <a:t>Artificial</a:t>
            </a:r>
            <a:r>
              <a:rPr lang="fr-FR" dirty="0">
                <a:solidFill>
                  <a:schemeClr val="tx1"/>
                </a:solidFill>
                <a:latin typeface="+mj-lt"/>
              </a:rPr>
              <a:t> Intelligence – July 2023</a:t>
            </a:r>
            <a:endParaRPr lang="de-DE" dirty="0"/>
          </a:p>
        </p:txBody>
      </p:sp>
      <p:sp>
        <p:nvSpPr>
          <p:cNvPr id="8" name="Textplatzhalter 7">
            <a:extLst>
              <a:ext uri="{FF2B5EF4-FFF2-40B4-BE49-F238E27FC236}">
                <a16:creationId xmlns:a16="http://schemas.microsoft.com/office/drawing/2014/main" id="{BFD528FC-C3E6-4972-8C61-8B066C368A36}"/>
              </a:ext>
            </a:extLst>
          </p:cNvPr>
          <p:cNvSpPr>
            <a:spLocks noGrp="1"/>
          </p:cNvSpPr>
          <p:nvPr>
            <p:ph type="body" sz="quarter" idx="24"/>
          </p:nvPr>
        </p:nvSpPr>
        <p:spPr>
          <a:xfrm>
            <a:off x="654050" y="4405367"/>
            <a:ext cx="6264000" cy="430887"/>
          </a:xfrm>
        </p:spPr>
        <p:txBody>
          <a:bodyPr/>
          <a:lstStyle/>
          <a:p>
            <a:r>
              <a:rPr kumimoji="0" lang="en-US" sz="1400" b="0" i="0" u="none" strike="noStrike" kern="1200" cap="all" spc="0" normalizeH="0" baseline="0" noProof="0" dirty="0">
                <a:ln>
                  <a:noFill/>
                </a:ln>
                <a:solidFill>
                  <a:srgbClr val="55A185"/>
                </a:solidFill>
                <a:effectLst/>
                <a:uLnTx/>
                <a:uFillTx/>
                <a:latin typeface="Lato Light" panose="020F0302020204030203" pitchFamily="34" charset="77"/>
                <a:ea typeface="+mn-ea"/>
                <a:cs typeface="Lato-Light"/>
              </a:rPr>
              <a:t>A global </a:t>
            </a:r>
            <a:r>
              <a:rPr lang="en-US" dirty="0">
                <a:solidFill>
                  <a:srgbClr val="55A185"/>
                </a:solidFill>
                <a:latin typeface="Lato Light" panose="020F0302020204030203" pitchFamily="34" charset="77"/>
                <a:cs typeface="Lato-Light"/>
              </a:rPr>
              <a:t>FUND INVESTED IN EQUITIES THAT </a:t>
            </a:r>
            <a:r>
              <a:rPr lang="en-US" dirty="0">
                <a:solidFill>
                  <a:srgbClr val="55A185"/>
                </a:solidFill>
                <a:highlight>
                  <a:srgbClr val="FFFFFF"/>
                </a:highlight>
                <a:latin typeface="Lato Light" panose="020F0302020204030203" pitchFamily="34" charset="77"/>
                <a:cs typeface="Lato-Light"/>
              </a:rPr>
              <a:t>benefit</a:t>
            </a:r>
            <a:r>
              <a:rPr lang="en-US" dirty="0">
                <a:solidFill>
                  <a:srgbClr val="55A185"/>
                </a:solidFill>
                <a:latin typeface="Lato Light" panose="020F0302020204030203" pitchFamily="34" charset="77"/>
                <a:cs typeface="Lato-Light"/>
              </a:rPr>
              <a:t> FROM ARTIFICIAL INTELLIGENCE, across </a:t>
            </a:r>
            <a:r>
              <a:rPr kumimoji="0" lang="en-US" sz="1400" b="0" i="0" u="none" strike="noStrike" kern="1200" cap="all" spc="0" normalizeH="0" baseline="0" noProof="0" dirty="0">
                <a:ln>
                  <a:noFill/>
                </a:ln>
                <a:solidFill>
                  <a:srgbClr val="55A185"/>
                </a:solidFill>
                <a:effectLst/>
                <a:uLnTx/>
                <a:uFillTx/>
                <a:latin typeface="Lato Light" panose="020F0302020204030203" pitchFamily="34" charset="77"/>
                <a:ea typeface="+mn-ea"/>
                <a:cs typeface="Lato-Light"/>
              </a:rPr>
              <a:t>a </a:t>
            </a:r>
            <a:r>
              <a:rPr lang="en-US" dirty="0">
                <a:solidFill>
                  <a:srgbClr val="55A185"/>
                </a:solidFill>
                <a:latin typeface="Lato Light" panose="020F0302020204030203" pitchFamily="34" charset="77"/>
                <a:cs typeface="Lato-Light"/>
              </a:rPr>
              <a:t>variety </a:t>
            </a:r>
            <a:r>
              <a:rPr kumimoji="0" lang="en-US" sz="1400" b="0" i="0" u="none" strike="noStrike" kern="1200" cap="all" spc="0" normalizeH="0" baseline="0" noProof="0" dirty="0">
                <a:ln>
                  <a:noFill/>
                </a:ln>
                <a:solidFill>
                  <a:srgbClr val="55A185"/>
                </a:solidFill>
                <a:effectLst/>
                <a:uLnTx/>
                <a:uFillTx/>
                <a:latin typeface="Lato Light" panose="020F0302020204030203" pitchFamily="34" charset="77"/>
                <a:ea typeface="+mn-ea"/>
                <a:cs typeface="Lato-Light"/>
              </a:rPr>
              <a:t>of sectors</a:t>
            </a:r>
          </a:p>
        </p:txBody>
      </p:sp>
      <p:sp>
        <p:nvSpPr>
          <p:cNvPr id="9" name="Textplatzhalter 8">
            <a:extLst>
              <a:ext uri="{FF2B5EF4-FFF2-40B4-BE49-F238E27FC236}">
                <a16:creationId xmlns:a16="http://schemas.microsoft.com/office/drawing/2014/main" id="{AAB669DC-C1BA-4800-A08A-AA86FAEC79C8}"/>
              </a:ext>
            </a:extLst>
          </p:cNvPr>
          <p:cNvSpPr>
            <a:spLocks noGrp="1"/>
          </p:cNvSpPr>
          <p:nvPr>
            <p:ph type="body" sz="quarter" idx="25"/>
          </p:nvPr>
        </p:nvSpPr>
        <p:spPr>
          <a:xfrm>
            <a:off x="662760" y="5170487"/>
            <a:ext cx="2970540" cy="2539157"/>
          </a:xfrm>
        </p:spPr>
        <p:txBody>
          <a:bodyPr wrap="square" numCol="1"/>
          <a:lstStyle/>
          <a:p>
            <a:pPr marL="182563" marR="5080" lvl="0" indent="-182563" algn="just" defTabSz="914400" rtl="0" eaLnBrk="1" fontAlgn="auto" latinLnBrk="0" hangingPunct="1">
              <a:lnSpc>
                <a:spcPct val="100000"/>
              </a:lnSpc>
              <a:buClrTx/>
              <a:buSzPct val="70000"/>
              <a:buFont typeface="Wingdings" pitchFamily="2" charset="2"/>
              <a:buChar char="§"/>
              <a:tabLst/>
              <a:defRPr/>
            </a:pPr>
            <a:r>
              <a:rPr lang="en-US" dirty="0">
                <a:solidFill>
                  <a:srgbClr val="000000"/>
                </a:solidFill>
                <a:latin typeface="Lato Light" panose="020F0302020204030203" pitchFamily="34" charset="77"/>
              </a:rPr>
              <a:t>One of the </a:t>
            </a:r>
            <a:r>
              <a:rPr lang="en-US" b="1" dirty="0">
                <a:solidFill>
                  <a:srgbClr val="000000"/>
                </a:solidFill>
                <a:latin typeface="Lato Light" panose="020F0302020204030203" pitchFamily="34" charset="77"/>
              </a:rPr>
              <a:t>pioneer funds </a:t>
            </a:r>
            <a:r>
              <a:rPr lang="en-US" dirty="0">
                <a:solidFill>
                  <a:srgbClr val="000000"/>
                </a:solidFill>
                <a:latin typeface="Lato Light" panose="020F0302020204030203" pitchFamily="34" charset="77"/>
              </a:rPr>
              <a:t>in the Artificial Intelligence (AI)</a:t>
            </a:r>
            <a:r>
              <a:rPr lang="en-US" b="1" dirty="0">
                <a:solidFill>
                  <a:srgbClr val="000000"/>
                </a:solidFill>
                <a:latin typeface="Lato Light" panose="020F0302020204030203" pitchFamily="34" charset="77"/>
              </a:rPr>
              <a:t> </a:t>
            </a:r>
            <a:r>
              <a:rPr lang="en-US" dirty="0">
                <a:solidFill>
                  <a:srgbClr val="000000"/>
                </a:solidFill>
                <a:latin typeface="Lato Light" panose="020F0302020204030203" pitchFamily="34" charset="77"/>
              </a:rPr>
              <a:t>thematic landscape: launch in 2018</a:t>
            </a:r>
            <a:endParaRPr kumimoji="0" lang="en-US" sz="1000" i="0" u="none" strike="noStrike" kern="1200" cap="none" spc="0" normalizeH="0" baseline="0" noProof="0" dirty="0">
              <a:ln>
                <a:noFill/>
              </a:ln>
              <a:solidFill>
                <a:srgbClr val="000000"/>
              </a:solidFill>
              <a:effectLst/>
              <a:uLnTx/>
              <a:uFillTx/>
              <a:latin typeface="Lato Light" panose="020F0302020204030203" pitchFamily="34" charset="77"/>
              <a:ea typeface="+mn-ea"/>
              <a:cs typeface="+mn-cs"/>
            </a:endParaRPr>
          </a:p>
          <a:p>
            <a:pPr marL="182563" marR="5080" lvl="0" indent="-182563" algn="just" defTabSz="914400" rtl="0" eaLnBrk="1" fontAlgn="auto" latinLnBrk="0" hangingPunct="1">
              <a:lnSpc>
                <a:spcPct val="100000"/>
              </a:lnSpc>
              <a:buClrTx/>
              <a:buSzPct val="70000"/>
              <a:buFont typeface="Wingdings" pitchFamily="2" charset="2"/>
              <a:buChar char="§"/>
              <a:tabLst/>
              <a:defRPr/>
            </a:pPr>
            <a:r>
              <a:rPr lang="en-US" dirty="0">
                <a:solidFill>
                  <a:srgbClr val="000000"/>
                </a:solidFill>
                <a:latin typeface="Lato Light" panose="020F0302020204030203" pitchFamily="34" charset="77"/>
              </a:rPr>
              <a:t>A truly </a:t>
            </a:r>
            <a:r>
              <a:rPr lang="en-US" b="1" dirty="0">
                <a:solidFill>
                  <a:srgbClr val="000000"/>
                </a:solidFill>
                <a:latin typeface="Lato Light" panose="020F0302020204030203" pitchFamily="34" charset="77"/>
              </a:rPr>
              <a:t>diversified </a:t>
            </a:r>
            <a:r>
              <a:rPr kumimoji="0" lang="en-US" sz="1000" b="1" i="0" u="none" strike="noStrike" kern="1200" cap="none" spc="0" normalizeH="0" baseline="0" noProof="0" dirty="0">
                <a:ln>
                  <a:noFill/>
                </a:ln>
                <a:solidFill>
                  <a:srgbClr val="000000"/>
                </a:solidFill>
                <a:effectLst/>
                <a:uLnTx/>
                <a:uFillTx/>
                <a:latin typeface="Lato Light" panose="020F0302020204030203" pitchFamily="34" charset="77"/>
                <a:ea typeface="+mn-ea"/>
                <a:cs typeface="+mn-cs"/>
              </a:rPr>
              <a:t>fund</a:t>
            </a:r>
            <a:r>
              <a:rPr lang="en-US" b="1" dirty="0">
                <a:solidFill>
                  <a:srgbClr val="000000"/>
                </a:solidFill>
                <a:latin typeface="Lato Light" panose="020F0302020204030203" pitchFamily="34" charset="77"/>
              </a:rPr>
              <a:t>:</a:t>
            </a:r>
            <a:r>
              <a:rPr lang="en-US" dirty="0">
                <a:solidFill>
                  <a:srgbClr val="000000"/>
                </a:solidFill>
                <a:latin typeface="Lato Light" panose="020F0302020204030203" pitchFamily="34" charset="77"/>
              </a:rPr>
              <a:t> invested, far beyond Tech</a:t>
            </a:r>
            <a:r>
              <a:rPr kumimoji="0" lang="en-US" sz="1000" i="0" u="none" strike="noStrike" kern="1200" cap="none" spc="0" normalizeH="0" baseline="0" noProof="0" dirty="0">
                <a:ln>
                  <a:noFill/>
                </a:ln>
                <a:solidFill>
                  <a:srgbClr val="000000"/>
                </a:solidFill>
                <a:effectLst/>
                <a:uLnTx/>
                <a:uFillTx/>
                <a:latin typeface="Lato Light" panose="020F0302020204030203" pitchFamily="34" charset="77"/>
                <a:ea typeface="+mn-ea"/>
                <a:cs typeface="+mn-cs"/>
              </a:rPr>
              <a:t>, </a:t>
            </a:r>
            <a:r>
              <a:rPr lang="en-US" dirty="0">
                <a:solidFill>
                  <a:srgbClr val="000000"/>
                </a:solidFill>
                <a:latin typeface="Lato Light" panose="020F0302020204030203" pitchFamily="34" charset="77"/>
              </a:rPr>
              <a:t>in a broad range of </a:t>
            </a:r>
            <a:r>
              <a:rPr kumimoji="0" lang="en-US" sz="1000" i="0" u="none" strike="noStrike" kern="1200" cap="none" spc="0" normalizeH="0" baseline="0" noProof="0" dirty="0">
                <a:ln>
                  <a:noFill/>
                </a:ln>
                <a:solidFill>
                  <a:srgbClr val="000000"/>
                </a:solidFill>
                <a:effectLst/>
                <a:uLnTx/>
                <a:uFillTx/>
                <a:latin typeface="Lato Light" panose="020F0302020204030203" pitchFamily="34" charset="77"/>
                <a:ea typeface="+mn-ea"/>
                <a:cs typeface="+mn-cs"/>
              </a:rPr>
              <a:t>sectors </a:t>
            </a:r>
            <a:r>
              <a:rPr lang="en-US" dirty="0">
                <a:solidFill>
                  <a:srgbClr val="000000"/>
                </a:solidFill>
                <a:latin typeface="Lato Light" panose="020F0302020204030203" pitchFamily="34" charset="77"/>
              </a:rPr>
              <a:t>that will leverage AI to develop new products and services, according to us</a:t>
            </a:r>
            <a:endParaRPr kumimoji="0" lang="en-US" sz="1000" i="0" u="none" strike="noStrike" kern="1200" cap="none" spc="0" normalizeH="0" baseline="0" noProof="0" dirty="0">
              <a:ln>
                <a:noFill/>
              </a:ln>
              <a:solidFill>
                <a:srgbClr val="000000"/>
              </a:solidFill>
              <a:effectLst/>
              <a:uLnTx/>
              <a:uFillTx/>
              <a:latin typeface="Lato Light" panose="020F0302020204030203" pitchFamily="34" charset="77"/>
              <a:ea typeface="+mn-ea"/>
              <a:cs typeface="+mn-cs"/>
            </a:endParaRPr>
          </a:p>
          <a:p>
            <a:pPr marL="182563" marR="5080" indent="-182563" algn="just" defTabSz="914400">
              <a:buSzPct val="70000"/>
              <a:defRPr/>
            </a:pPr>
            <a:r>
              <a:rPr lang="en-US" dirty="0">
                <a:solidFill>
                  <a:srgbClr val="000000"/>
                </a:solidFill>
                <a:latin typeface="Lato Light" panose="020F0302020204030203" pitchFamily="34" charset="77"/>
              </a:rPr>
              <a:t>A robust </a:t>
            </a:r>
            <a:r>
              <a:rPr kumimoji="0" lang="en-US" sz="1000" b="0" i="0" u="none" strike="noStrike" kern="1200" cap="none" spc="0" normalizeH="0" baseline="0" noProof="0" dirty="0">
                <a:ln>
                  <a:noFill/>
                </a:ln>
                <a:solidFill>
                  <a:srgbClr val="000000"/>
                </a:solidFill>
                <a:effectLst/>
                <a:uLnTx/>
                <a:uFillTx/>
                <a:latin typeface="Lato Light" panose="020F0302020204030203" pitchFamily="34" charset="77"/>
                <a:ea typeface="+mn-ea"/>
                <a:cs typeface="+mn-cs"/>
              </a:rPr>
              <a:t>SFDR</a:t>
            </a:r>
            <a:r>
              <a:rPr lang="fr-FR" sz="1000" b="0" i="0" baseline="30000" dirty="0">
                <a:latin typeface="Lato Light" panose="020F0302020204030203" pitchFamily="34" charset="77"/>
              </a:rPr>
              <a:t>(1)</a:t>
            </a:r>
            <a:r>
              <a:rPr kumimoji="0" lang="en-US" sz="1000" b="0" i="0" u="none" strike="noStrike" kern="1200" cap="none" spc="0" normalizeH="0" baseline="0" noProof="0" dirty="0">
                <a:ln>
                  <a:noFill/>
                </a:ln>
                <a:solidFill>
                  <a:srgbClr val="000000"/>
                </a:solidFill>
                <a:effectLst/>
                <a:uLnTx/>
                <a:uFillTx/>
                <a:latin typeface="Lato Light" panose="020F0302020204030203" pitchFamily="34" charset="77"/>
                <a:ea typeface="+mn-ea"/>
                <a:cs typeface="+mn-cs"/>
              </a:rPr>
              <a:t> article 9 strategy</a:t>
            </a:r>
            <a:r>
              <a:rPr lang="en-US" dirty="0">
                <a:solidFill>
                  <a:srgbClr val="000000"/>
                </a:solidFill>
                <a:latin typeface="Lato Light" panose="020F0302020204030203" pitchFamily="34" charset="77"/>
              </a:rPr>
              <a:t>, based on </a:t>
            </a:r>
            <a:r>
              <a:rPr lang="en-US" b="1" dirty="0">
                <a:solidFill>
                  <a:srgbClr val="000000"/>
                </a:solidFill>
                <a:latin typeface="Lato Light" panose="020F0302020204030203" pitchFamily="34" charset="77"/>
              </a:rPr>
              <a:t>decarbonization</a:t>
            </a:r>
          </a:p>
          <a:p>
            <a:pPr marL="182563" marR="5080" indent="-182563" algn="just" defTabSz="914400">
              <a:buSzPct val="70000"/>
              <a:defRPr/>
            </a:pPr>
            <a:r>
              <a:rPr lang="en-US" b="1" dirty="0">
                <a:solidFill>
                  <a:srgbClr val="000000"/>
                </a:solidFill>
                <a:latin typeface="Lato Light" panose="020F0302020204030203" pitchFamily="34" charset="77"/>
              </a:rPr>
              <a:t>“Using AI to invest in AI”: </a:t>
            </a:r>
            <a:r>
              <a:rPr lang="en-US" dirty="0">
                <a:solidFill>
                  <a:srgbClr val="000000"/>
                </a:solidFill>
                <a:latin typeface="Lato Light" panose="020F0302020204030203" pitchFamily="34" charset="77"/>
              </a:rPr>
              <a:t>ODDO BHF Artificial Intelligence aims to leverage the analytical  power of AI </a:t>
            </a:r>
          </a:p>
          <a:p>
            <a:pPr marL="182563" marR="5080" indent="-182563" algn="just" defTabSz="914400">
              <a:buSzPct val="70000"/>
              <a:defRPr/>
            </a:pPr>
            <a:r>
              <a:rPr kumimoji="0" lang="en-US" sz="1000" b="0" i="0" u="none" strike="noStrike" kern="1200" cap="none" spc="0" normalizeH="0" baseline="0" noProof="0" dirty="0">
                <a:ln>
                  <a:noFill/>
                </a:ln>
                <a:solidFill>
                  <a:srgbClr val="000000"/>
                </a:solidFill>
                <a:effectLst/>
                <a:uLnTx/>
                <a:uFillTx/>
                <a:latin typeface="Lato Light" panose="020F0302020204030203" pitchFamily="34" charset="77"/>
                <a:ea typeface="+mn-ea"/>
                <a:cs typeface="+mn-cs"/>
              </a:rPr>
              <a:t>The Fund may </a:t>
            </a:r>
            <a:r>
              <a:rPr kumimoji="0" lang="en-US" sz="1000" b="1" i="0" u="none" strike="noStrike" kern="1200" cap="none" spc="0" normalizeH="0" baseline="0" noProof="0" dirty="0">
                <a:ln>
                  <a:noFill/>
                </a:ln>
                <a:solidFill>
                  <a:srgbClr val="000000"/>
                </a:solidFill>
                <a:effectLst/>
                <a:uLnTx/>
                <a:uFillTx/>
                <a:latin typeface="Lato Light" panose="020F0302020204030203" pitchFamily="34" charset="77"/>
                <a:ea typeface="+mn-ea"/>
                <a:cs typeface="+mn-cs"/>
              </a:rPr>
              <a:t>invest up to 50% </a:t>
            </a:r>
            <a:r>
              <a:rPr kumimoji="0" lang="en-US" sz="1000" b="0" i="0" u="none" strike="noStrike" kern="1200" cap="none" spc="0" normalizeH="0" baseline="0" noProof="0" dirty="0">
                <a:ln>
                  <a:noFill/>
                </a:ln>
                <a:solidFill>
                  <a:srgbClr val="000000"/>
                </a:solidFill>
                <a:effectLst/>
                <a:uLnTx/>
                <a:uFillTx/>
                <a:latin typeface="Lato Light" panose="020F0302020204030203" pitchFamily="34" charset="77"/>
                <a:ea typeface="+mn-ea"/>
                <a:cs typeface="+mn-cs"/>
              </a:rPr>
              <a:t>of its net assets in equities whose registered office is located in non-OECD countries</a:t>
            </a:r>
            <a:endParaRPr lang="en-US" dirty="0">
              <a:solidFill>
                <a:srgbClr val="000000"/>
              </a:solidFill>
              <a:latin typeface="Lato Light" panose="020F0302020204030203" pitchFamily="34" charset="77"/>
            </a:endParaRPr>
          </a:p>
          <a:p>
            <a:pPr marL="0" indent="0" algn="just">
              <a:buNone/>
            </a:pPr>
            <a:endParaRPr lang="de-DE" dirty="0"/>
          </a:p>
        </p:txBody>
      </p:sp>
      <p:pic>
        <p:nvPicPr>
          <p:cNvPr id="14" name="Grafik 13">
            <a:extLst>
              <a:ext uri="{FF2B5EF4-FFF2-40B4-BE49-F238E27FC236}">
                <a16:creationId xmlns:a16="http://schemas.microsoft.com/office/drawing/2014/main" id="{9E6F3E27-26C8-46B7-9039-5DFA7CA17B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665163"/>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20"/>
              </a:spcBef>
              <a:spcAft>
                <a:spcPts val="0"/>
              </a:spcAft>
              <a:buClrTx/>
              <a:buSzTx/>
              <a:buFont typeface="Arial" panose="020B0604020202020204" pitchFamily="34" charset="0"/>
              <a:buNone/>
              <a:tabLst/>
              <a:defRPr/>
            </a:pPr>
            <a:r>
              <a:rPr kumimoji="0" lang="fr-FR" sz="2400" b="0" i="0" u="none" strike="noStrike" kern="1200" cap="none" spc="-20" normalizeH="0" baseline="0" noProof="0" dirty="0">
                <a:ln>
                  <a:noFill/>
                </a:ln>
                <a:solidFill>
                  <a:srgbClr val="272529"/>
                </a:solidFill>
                <a:effectLst/>
                <a:uLnTx/>
                <a:uFillTx/>
                <a:latin typeface="Lato Light"/>
                <a:ea typeface="+mn-ea"/>
                <a:cs typeface="+mn-cs"/>
              </a:rPr>
              <a:t>ODDO BHF </a:t>
            </a:r>
            <a:r>
              <a:rPr kumimoji="0" lang="fr-FR" sz="2400" b="0" i="0" u="none" strike="noStrike" kern="1200" spc="-20" normalizeH="0" noProof="0" dirty="0" err="1">
                <a:ln>
                  <a:noFill/>
                </a:ln>
                <a:solidFill>
                  <a:srgbClr val="272529"/>
                </a:solidFill>
                <a:effectLst/>
                <a:uLnTx/>
                <a:uFillTx/>
                <a:latin typeface="Lato Light"/>
                <a:ea typeface="+mn-ea"/>
                <a:cs typeface="+mn-cs"/>
              </a:rPr>
              <a:t>Artificial</a:t>
            </a:r>
            <a:r>
              <a:rPr kumimoji="0" lang="fr-FR" sz="2400" b="0" i="0" u="none" strike="noStrike" kern="1200" spc="-20" normalizeH="0" noProof="0" dirty="0">
                <a:ln>
                  <a:noFill/>
                </a:ln>
                <a:solidFill>
                  <a:srgbClr val="272529"/>
                </a:solidFill>
                <a:effectLst/>
                <a:uLnTx/>
                <a:uFillTx/>
                <a:latin typeface="Lato Light"/>
                <a:ea typeface="+mn-ea"/>
                <a:cs typeface="+mn-cs"/>
              </a:rPr>
              <a:t> Intelligence</a:t>
            </a:r>
            <a:br>
              <a:rPr kumimoji="0" lang="fr-FR" sz="2400" b="0" i="0" u="none" strike="noStrike" kern="1200" cap="none" spc="-20" normalizeH="0" baseline="0" noProof="0" dirty="0">
                <a:ln>
                  <a:noFill/>
                </a:ln>
                <a:solidFill>
                  <a:srgbClr val="272529"/>
                </a:solidFill>
                <a:effectLst/>
                <a:uLnTx/>
                <a:uFillTx/>
                <a:latin typeface="Lato Light"/>
                <a:ea typeface="+mn-ea"/>
                <a:cs typeface="+mn-cs"/>
              </a:rPr>
            </a:br>
            <a:r>
              <a:rPr lang="en-US" sz="2200" cap="none" spc="-20" dirty="0">
                <a:latin typeface="Libre Baskerville" panose="02000000000000000000" pitchFamily="2" charset="0"/>
              </a:rPr>
              <a:t>Participate in the AI </a:t>
            </a:r>
            <a:r>
              <a:rPr kumimoji="0" lang="en-US" sz="2200" b="0" i="0" u="none" strike="noStrike" kern="1200" cap="none" spc="-20" normalizeH="0" noProof="0" dirty="0">
                <a:ln>
                  <a:noFill/>
                </a:ln>
                <a:solidFill>
                  <a:srgbClr val="272529"/>
                </a:solidFill>
                <a:effectLst/>
                <a:uLnTx/>
                <a:uFillTx/>
                <a:latin typeface="Libre Baskerville" panose="02000000000000000000" pitchFamily="2" charset="0"/>
              </a:rPr>
              <a:t>revolution</a:t>
            </a:r>
            <a:endParaRPr kumimoji="0" lang="fr-FR" sz="2200"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526320"/>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err="1">
                <a:ln>
                  <a:noFill/>
                </a:ln>
                <a:solidFill>
                  <a:srgbClr val="000000"/>
                </a:solidFill>
                <a:effectLst/>
                <a:uLnTx/>
                <a:uFillTx/>
                <a:latin typeface="Lato" panose="020F0502020204030203" pitchFamily="34" charset="77"/>
                <a:ea typeface="+mn-ea"/>
                <a:cs typeface="+mn-cs"/>
              </a:rPr>
              <a:t>Launched</a:t>
            </a:r>
            <a:r>
              <a:rPr kumimoji="0" lang="fr-FR" sz="1000" b="0" i="0" u="none" strike="noStrike" kern="1200" cap="none" spc="0" normalizeH="0" baseline="0" noProof="0" dirty="0">
                <a:ln>
                  <a:noFill/>
                </a:ln>
                <a:solidFill>
                  <a:srgbClr val="000000"/>
                </a:solidFill>
                <a:effectLst/>
                <a:uLnTx/>
                <a:uFillTx/>
                <a:latin typeface="Lato" panose="020F0502020204030203" pitchFamily="34" charset="77"/>
                <a:ea typeface="+mn-ea"/>
                <a:cs typeface="+mn-cs"/>
              </a:rPr>
              <a:t>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000" b="0" i="1"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2018</a:t>
            </a:r>
            <a:endParaRPr kumimoji="0" lang="fr-FR" sz="3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526320"/>
            <a:ext cx="17640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Assets </a:t>
            </a:r>
            <a:r>
              <a:rPr kumimoji="0" lang="fr-FR" sz="1000" b="0" i="0" u="none" strike="noStrike" kern="1200" cap="none" spc="0" normalizeH="0" baseline="0" noProof="0" dirty="0" err="1">
                <a:ln>
                  <a:noFill/>
                </a:ln>
                <a:solidFill>
                  <a:srgbClr val="272529"/>
                </a:solidFill>
                <a:effectLst/>
                <a:uLnTx/>
                <a:uFillTx/>
                <a:latin typeface="Lato" panose="020F0502020204030203" pitchFamily="34" charset="77"/>
                <a:ea typeface="+mn-ea"/>
                <a:cs typeface="+mn-cs"/>
              </a:rPr>
              <a:t>under</a:t>
            </a:r>
            <a:r>
              <a:rPr kumimoji="0" lang="fr-FR"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a:t>
            </a:r>
            <a:r>
              <a:rPr kumimoji="0" lang="fr-FR" sz="3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 309</a:t>
            </a:r>
            <a:r>
              <a:rPr kumimoji="0" lang="fr-FR"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fr-FR"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2161039879"/>
              </p:ext>
            </p:extLst>
          </p:nvPr>
        </p:nvGraphicFramePr>
        <p:xfrm>
          <a:off x="661490" y="7986100"/>
          <a:ext cx="6256560" cy="408600"/>
        </p:xfrm>
        <a:graphic>
          <a:graphicData uri="http://schemas.openxmlformats.org/drawingml/2006/table">
            <a:tbl>
              <a:tblPr firstRow="1" bandRow="1">
                <a:tableStyleId>{5C22544A-7EE6-4342-B048-85BDC9FD1C3A}</a:tableStyleId>
              </a:tblPr>
              <a:tblGrid>
                <a:gridCol w="1668960">
                  <a:extLst>
                    <a:ext uri="{9D8B030D-6E8A-4147-A177-3AD203B41FA5}">
                      <a16:colId xmlns:a16="http://schemas.microsoft.com/office/drawing/2014/main" val="860466313"/>
                    </a:ext>
                  </a:extLst>
                </a:gridCol>
                <a:gridCol w="1219200">
                  <a:extLst>
                    <a:ext uri="{9D8B030D-6E8A-4147-A177-3AD203B41FA5}">
                      <a16:colId xmlns:a16="http://schemas.microsoft.com/office/drawing/2014/main" val="1253763454"/>
                    </a:ext>
                  </a:extLst>
                </a:gridCol>
                <a:gridCol w="1371600">
                  <a:extLst>
                    <a:ext uri="{9D8B030D-6E8A-4147-A177-3AD203B41FA5}">
                      <a16:colId xmlns:a16="http://schemas.microsoft.com/office/drawing/2014/main" val="2140384713"/>
                    </a:ext>
                  </a:extLst>
                </a:gridCol>
                <a:gridCol w="838200">
                  <a:extLst>
                    <a:ext uri="{9D8B030D-6E8A-4147-A177-3AD203B41FA5}">
                      <a16:colId xmlns:a16="http://schemas.microsoft.com/office/drawing/2014/main" val="36563508"/>
                    </a:ext>
                  </a:extLst>
                </a:gridCol>
                <a:gridCol w="1158600">
                  <a:extLst>
                    <a:ext uri="{9D8B030D-6E8A-4147-A177-3AD203B41FA5}">
                      <a16:colId xmlns:a16="http://schemas.microsoft.com/office/drawing/2014/main" val="3787322395"/>
                    </a:ext>
                  </a:extLst>
                </a:gridCol>
              </a:tblGrid>
              <a:tr h="0">
                <a:tc>
                  <a:txBody>
                    <a:bodyPr/>
                    <a:lstStyle/>
                    <a:p>
                      <a:pPr algn="l"/>
                      <a:r>
                        <a:rPr lang="fr-FR" sz="900" b="0" i="0" cap="none" baseline="0" dirty="0">
                          <a:latin typeface="Lato Light" panose="020F0302020204030203" pitchFamily="34" charset="77"/>
                        </a:rPr>
                        <a:t>Fonds</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SFDR classification</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err="1">
                          <a:latin typeface="Lato Light" panose="020F0302020204030203" pitchFamily="34" charset="77"/>
                        </a:rPr>
                        <a:t>Summary</a:t>
                      </a:r>
                      <a:r>
                        <a:rPr lang="fr-FR" sz="900" b="0" i="0" dirty="0">
                          <a:latin typeface="Lato Light" panose="020F0302020204030203" pitchFamily="34" charset="77"/>
                        </a:rPr>
                        <a:t> </a:t>
                      </a:r>
                      <a:r>
                        <a:rPr lang="fr-FR" sz="900" b="0" i="0" dirty="0" err="1">
                          <a:latin typeface="Lato Light" panose="020F0302020204030203" pitchFamily="34" charset="77"/>
                        </a:rPr>
                        <a:t>risk</a:t>
                      </a:r>
                      <a:r>
                        <a:rPr lang="fr-FR" sz="900" b="0" i="0" dirty="0">
                          <a:latin typeface="Lato Light" panose="020F0302020204030203" pitchFamily="34" charset="77"/>
                        </a:rPr>
                        <a:t> </a:t>
                      </a:r>
                      <a:r>
                        <a:rPr lang="fr-FR" sz="900" b="0" i="0" dirty="0" err="1">
                          <a:latin typeface="Lato Light" panose="020F0302020204030203" pitchFamily="34" charset="77"/>
                        </a:rPr>
                        <a:t>indicator</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NAV</a:t>
                      </a:r>
                      <a:r>
                        <a:rPr lang="fr-FR" sz="900" b="0" i="0" kern="1200" baseline="30000" dirty="0">
                          <a:solidFill>
                            <a:schemeClr val="lt1"/>
                          </a:solidFill>
                          <a:latin typeface="Lato Light" panose="020F0302020204030203" pitchFamily="34" charset="77"/>
                          <a:ea typeface="+mn-ea"/>
                          <a:cs typeface="+mn-cs"/>
                        </a:rPr>
                        <a:t>(3</a:t>
                      </a:r>
                      <a:r>
                        <a:rPr lang="fr-FR" sz="900" b="0" i="0" baseline="30000" dirty="0">
                          <a:latin typeface="Lato Light" panose="020F0302020204030203" pitchFamily="34" charset="77"/>
                        </a:rPr>
                        <a:t>)</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marL="0" marR="0" lvl="0" indent="0" algn="ctr" defTabSz="566792" rtl="0" eaLnBrk="1" fontAlgn="auto" latinLnBrk="0" hangingPunct="1">
                        <a:lnSpc>
                          <a:spcPct val="100000"/>
                        </a:lnSpc>
                        <a:spcBef>
                          <a:spcPts val="0"/>
                        </a:spcBef>
                        <a:spcAft>
                          <a:spcPts val="0"/>
                        </a:spcAft>
                        <a:buClrTx/>
                        <a:buSzTx/>
                        <a:buFontTx/>
                        <a:buNone/>
                        <a:tabLst/>
                        <a:defRPr/>
                      </a:pPr>
                      <a:r>
                        <a:rPr lang="fr-FR" sz="900" b="0" i="0" cap="none" baseline="0" dirty="0">
                          <a:latin typeface="Lato Light" panose="020F0302020204030203" pitchFamily="34" charset="77"/>
                        </a:rPr>
                        <a:t>Morningstar YTD</a:t>
                      </a:r>
                      <a:r>
                        <a:rPr lang="fr-FR" sz="900" b="0" i="0" baseline="30000" dirty="0">
                          <a:latin typeface="Lato Light" panose="020F0302020204030203" pitchFamily="34" charset="77"/>
                        </a:rPr>
                        <a:t>(4) </a:t>
                      </a:r>
                      <a:endParaRPr lang="fr-FR" sz="900" b="0" i="0" cap="none" baseline="0" dirty="0">
                        <a:latin typeface="Lato Light" panose="020F0302020204030203" pitchFamily="34" charset="77"/>
                      </a:endParaRPr>
                    </a:p>
                  </a:txBody>
                  <a:tcPr marL="0" marR="0">
                    <a:lnL w="3175" cap="flat" cmpd="sng" algn="ctr">
                      <a:solidFill>
                        <a:schemeClr val="bg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180000">
                <a:tc>
                  <a:txBody>
                    <a:bodyPr/>
                    <a:lstStyle/>
                    <a:p>
                      <a:r>
                        <a:rPr lang="fr-FR" sz="800" b="0" i="0" kern="1200" dirty="0">
                          <a:solidFill>
                            <a:schemeClr val="dk1"/>
                          </a:solidFill>
                          <a:effectLst/>
                          <a:latin typeface="Lato Semibold" panose="020F0502020204030203" pitchFamily="34" charset="77"/>
                          <a:ea typeface="+mn-ea"/>
                          <a:cs typeface="+mn-cs"/>
                        </a:rPr>
                        <a:t>ODDO BHF </a:t>
                      </a:r>
                      <a:r>
                        <a:rPr lang="fr-FR" sz="800" b="0" i="0" kern="1200" dirty="0" err="1">
                          <a:solidFill>
                            <a:schemeClr val="dk1"/>
                          </a:solidFill>
                          <a:effectLst/>
                          <a:latin typeface="Lato Semibold" panose="020F0502020204030203" pitchFamily="34" charset="77"/>
                          <a:ea typeface="+mn-ea"/>
                          <a:cs typeface="+mn-cs"/>
                        </a:rPr>
                        <a:t>Artificial</a:t>
                      </a:r>
                      <a:r>
                        <a:rPr lang="fr-FR" sz="800" b="0" i="0" kern="1200" dirty="0">
                          <a:solidFill>
                            <a:schemeClr val="dk1"/>
                          </a:solidFill>
                          <a:effectLst/>
                          <a:latin typeface="Lato Semibold" panose="020F0502020204030203" pitchFamily="34" charset="77"/>
                          <a:ea typeface="+mn-ea"/>
                          <a:cs typeface="+mn-cs"/>
                        </a:rPr>
                        <a:t> Intelligence</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5"/>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100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151,16€</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100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Q2</a:t>
                      </a:r>
                    </a:p>
                  </a:txBody>
                  <a:tcPr marL="0" marR="36000" marT="0" marB="0" anchor="ctr">
                    <a:lnR w="12700" cmpd="sng">
                      <a:noFill/>
                    </a:ln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grpSp>
        <p:nvGrpSpPr>
          <p:cNvPr id="43" name="Groupe 142">
            <a:extLst>
              <a:ext uri="{FF2B5EF4-FFF2-40B4-BE49-F238E27FC236}">
                <a16:creationId xmlns:a16="http://schemas.microsoft.com/office/drawing/2014/main" id="{09CF6CBD-9B12-49DC-BF46-828AF94F47F9}"/>
              </a:ext>
            </a:extLst>
          </p:cNvPr>
          <p:cNvGrpSpPr/>
          <p:nvPr/>
        </p:nvGrpSpPr>
        <p:grpSpPr>
          <a:xfrm>
            <a:off x="3702050" y="8236115"/>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rgbClr val="003B2F"/>
                  </a:solidFill>
                  <a:effectLst/>
                  <a:uLnTx/>
                  <a:uFillTx/>
                  <a:latin typeface="Lato"/>
                  <a:ea typeface="+mn-ea"/>
                  <a:cs typeface="+mn-cs"/>
                </a:rPr>
                <a:t>1</a:t>
              </a:r>
              <a:endParaRPr kumimoji="0"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fr-FR" sz="800" dirty="0">
                  <a:solidFill>
                    <a:srgbClr val="003B2F"/>
                  </a:solidFill>
                  <a:latin typeface="Lato"/>
                </a:rPr>
                <a:t>6</a:t>
              </a:r>
              <a:endParaRPr sz="800" dirty="0">
                <a:solidFill>
                  <a:srgbClr val="003B2F"/>
                </a:solidFill>
                <a:latin typeface="Lato"/>
              </a:endParaRP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rgbClr val="003B2F"/>
                  </a:solidFill>
                  <a:effectLst/>
                  <a:uLnTx/>
                  <a:uFillTx/>
                  <a:latin typeface="Lato"/>
                  <a:ea typeface="+mn-ea"/>
                  <a:cs typeface="+mn-cs"/>
                </a:rPr>
                <a:t>7</a:t>
              </a:r>
              <a:endParaRPr kumimoji="0" sz="800" b="0" i="0" u="none" strike="noStrike" kern="1200" cap="none" spc="0" normalizeH="0" baseline="0" noProof="0" dirty="0">
                <a:ln>
                  <a:noFill/>
                </a:ln>
                <a:solidFill>
                  <a:srgbClr val="003B2F"/>
                </a:solidFill>
                <a:effectLst/>
                <a:uLnTx/>
                <a:uFillTx/>
                <a:latin typeface="Lato"/>
                <a:ea typeface="+mn-ea"/>
                <a:cs typeface="+mn-cs"/>
              </a:endParaRPr>
            </a:p>
          </p:txBody>
        </p:sp>
        <p:sp>
          <p:nvSpPr>
            <p:cNvPr id="47" name="object 85">
              <a:extLst>
                <a:ext uri="{FF2B5EF4-FFF2-40B4-BE49-F238E27FC236}">
                  <a16:creationId xmlns:a16="http://schemas.microsoft.com/office/drawing/2014/main" id="{0FE7C29B-7205-4FEB-88F1-24A458EA770C}"/>
                </a:ext>
              </a:extLst>
            </p:cNvPr>
            <p:cNvSpPr/>
            <p:nvPr/>
          </p:nvSpPr>
          <p:spPr>
            <a:xfrm>
              <a:off x="657055"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rgbClr val="003B2F"/>
                  </a:solidFill>
                  <a:effectLst/>
                  <a:uLnTx/>
                  <a:uFillTx/>
                  <a:latin typeface="Lato"/>
                  <a:ea typeface="+mn-ea"/>
                  <a:cs typeface="+mn-cs"/>
                </a:rPr>
                <a:t>3</a:t>
              </a:r>
              <a:endParaRPr kumimoji="0" sz="800" b="0" i="0" u="none" strike="noStrike" kern="1200" cap="none" spc="0" normalizeH="0" baseline="0" noProof="0" dirty="0">
                <a:ln>
                  <a:noFill/>
                </a:ln>
                <a:solidFill>
                  <a:srgbClr val="003B2F"/>
                </a:solidFill>
                <a:effectLst/>
                <a:uLnTx/>
                <a:uFillTx/>
                <a:latin typeface="Lato"/>
                <a:ea typeface="+mn-ea"/>
                <a:cs typeface="+mn-cs"/>
              </a:endParaRP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rgbClr val="003B2F"/>
                  </a:solidFill>
                  <a:effectLst/>
                  <a:uLnTx/>
                  <a:uFillTx/>
                  <a:latin typeface="Lato"/>
                  <a:ea typeface="+mn-ea"/>
                  <a:cs typeface="+mn-cs"/>
                </a:rPr>
                <a:t>4</a:t>
              </a:r>
              <a:endParaRPr kumimoji="0" sz="800" b="0" i="0" u="none" strike="noStrike" kern="1200" cap="none" spc="0" normalizeH="0" baseline="0" noProof="0" dirty="0">
                <a:ln>
                  <a:noFill/>
                </a:ln>
                <a:solidFill>
                  <a:srgbClr val="003B2F"/>
                </a:solidFill>
                <a:effectLst/>
                <a:uLnTx/>
                <a:uFillTx/>
                <a:latin typeface="Lato"/>
                <a:ea typeface="+mn-ea"/>
                <a:cs typeface="+mn-cs"/>
              </a:endParaRP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chemeClr val="bg1"/>
                  </a:solidFill>
                  <a:effectLst/>
                  <a:uLnTx/>
                  <a:uFillTx/>
                  <a:latin typeface="Lato"/>
                  <a:ea typeface="+mn-ea"/>
                  <a:cs typeface="+mn-cs"/>
                </a:rPr>
                <a:t>5</a:t>
              </a:r>
              <a:endParaRPr kumimoji="0" sz="800" b="0" i="0" u="none" strike="noStrike" kern="1200" cap="none" spc="0" normalizeH="0" baseline="0" noProof="0" dirty="0">
                <a:ln>
                  <a:noFill/>
                </a:ln>
                <a:solidFill>
                  <a:schemeClr val="bg1"/>
                </a:solidFill>
                <a:effectLst/>
                <a:uLnTx/>
                <a:uFillTx/>
                <a:latin typeface="Lato"/>
                <a:ea typeface="+mn-ea"/>
                <a:cs typeface="+mn-cs"/>
              </a:endParaRP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rgbClr val="003B2F"/>
                  </a:solidFill>
                  <a:effectLst/>
                  <a:uLnTx/>
                  <a:uFillTx/>
                  <a:latin typeface="Lato"/>
                  <a:ea typeface="+mn-ea"/>
                  <a:cs typeface="+mn-cs"/>
                </a:rPr>
                <a:t>2</a:t>
              </a:r>
              <a:endParaRPr kumimoji="0" sz="800" b="0" i="0" u="none" strike="noStrike" kern="1200" cap="none" spc="0" normalizeH="0" baseline="0" noProof="0" dirty="0">
                <a:ln>
                  <a:noFill/>
                </a:ln>
                <a:solidFill>
                  <a:srgbClr val="003B2F"/>
                </a:solidFill>
                <a:effectLst/>
                <a:uLnTx/>
                <a:uFillTx/>
                <a:latin typeface="Lato"/>
                <a:ea typeface="+mn-ea"/>
                <a:cs typeface="+mn-cs"/>
              </a:endParaRPr>
            </a:p>
          </p:txBody>
        </p:sp>
      </p:grpSp>
      <p:graphicFrame>
        <p:nvGraphicFramePr>
          <p:cNvPr id="51" name="Tableau 10">
            <a:extLst>
              <a:ext uri="{FF2B5EF4-FFF2-40B4-BE49-F238E27FC236}">
                <a16:creationId xmlns:a16="http://schemas.microsoft.com/office/drawing/2014/main" id="{B9B575E7-1E08-4F0F-A904-ED1631C8E7DF}"/>
              </a:ext>
            </a:extLst>
          </p:cNvPr>
          <p:cNvGraphicFramePr>
            <a:graphicFrameLocks noGrp="1" noChangeAspect="1"/>
          </p:cNvGraphicFramePr>
          <p:nvPr>
            <p:extLst>
              <p:ext uri="{D42A27DB-BD31-4B8C-83A1-F6EECF244321}">
                <p14:modId xmlns:p14="http://schemas.microsoft.com/office/powerpoint/2010/main" val="1918429574"/>
              </p:ext>
            </p:extLst>
          </p:nvPr>
        </p:nvGraphicFramePr>
        <p:xfrm>
          <a:off x="2436050" y="8245180"/>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algn="ctr"/>
                      <a:r>
                        <a:rPr lang="fr-FR" sz="800" dirty="0">
                          <a:solidFill>
                            <a:schemeClr val="tx2"/>
                          </a:solidFill>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bg1"/>
                    </a:solidFill>
                  </a:tcPr>
                </a:tc>
                <a:tc>
                  <a:txBody>
                    <a:bodyPr/>
                    <a:lstStyle/>
                    <a:p>
                      <a:pPr marL="0" algn="ctr" defTabSz="566792" rtl="0" eaLnBrk="1" latinLnBrk="0" hangingPunct="1"/>
                      <a:r>
                        <a:rPr lang="fr-FR" sz="800" b="1" kern="1200" dirty="0">
                          <a:solidFill>
                            <a:schemeClr val="tx2"/>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rgbClr val="FFFFFF"/>
                    </a:solidFill>
                  </a:tcPr>
                </a:tc>
                <a:tc>
                  <a:txBody>
                    <a:bodyPr/>
                    <a:lstStyle/>
                    <a:p>
                      <a:pPr marL="0" algn="ctr" defTabSz="566792" rtl="0" eaLnBrk="1" latinLnBrk="0" hangingPunct="1"/>
                      <a:r>
                        <a:rPr lang="fr-FR" sz="800" b="1" kern="1200" dirty="0">
                          <a:solidFill>
                            <a:schemeClr val="bg1"/>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rgbClr val="003C3C"/>
                    </a:solidFill>
                  </a:tcPr>
                </a:tc>
                <a:extLst>
                  <a:ext uri="{0D108BD9-81ED-4DB2-BD59-A6C34878D82A}">
                    <a16:rowId xmlns:a16="http://schemas.microsoft.com/office/drawing/2014/main" val="2354615413"/>
                  </a:ext>
                </a:extLst>
              </a:tr>
            </a:tbl>
          </a:graphicData>
        </a:graphic>
      </p:graphicFrame>
      <p:sp>
        <p:nvSpPr>
          <p:cNvPr id="52" name="object 27">
            <a:extLst>
              <a:ext uri="{FF2B5EF4-FFF2-40B4-BE49-F238E27FC236}">
                <a16:creationId xmlns:a16="http://schemas.microsoft.com/office/drawing/2014/main" id="{DBC7578B-D051-40BC-98C5-531F2A624AFB}"/>
              </a:ext>
            </a:extLst>
          </p:cNvPr>
          <p:cNvSpPr txBox="1"/>
          <p:nvPr/>
        </p:nvSpPr>
        <p:spPr>
          <a:xfrm>
            <a:off x="660400" y="7713671"/>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675616"/>
            <a:ext cx="6242050" cy="55728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object 41">
            <a:extLst>
              <a:ext uri="{FF2B5EF4-FFF2-40B4-BE49-F238E27FC236}">
                <a16:creationId xmlns:a16="http://schemas.microsoft.com/office/drawing/2014/main" id="{AE6AA27D-BA39-4B00-91E0-A9BB04645EA8}"/>
              </a:ext>
            </a:extLst>
          </p:cNvPr>
          <p:cNvSpPr txBox="1"/>
          <p:nvPr/>
        </p:nvSpPr>
        <p:spPr>
          <a:xfrm>
            <a:off x="4845050" y="6718660"/>
            <a:ext cx="1620000" cy="166712"/>
          </a:xfrm>
          <a:prstGeom prst="rect">
            <a:avLst/>
          </a:prstGeom>
        </p:spPr>
        <p:txBody>
          <a:bodyPr vert="horz" wrap="square" lIns="0" tIns="12700" rIns="0" bIns="0" rtlCol="0">
            <a:spAutoFit/>
          </a:bodyPr>
          <a:lstStyle/>
          <a:p>
            <a:pPr marL="12700">
              <a:spcBef>
                <a:spcPts val="100"/>
              </a:spcBef>
            </a:pPr>
            <a:r>
              <a:rPr lang="en-US" sz="1000" cap="all" dirty="0">
                <a:solidFill>
                  <a:schemeClr val="accent1"/>
                </a:solidFill>
                <a:latin typeface="Lato-Light"/>
              </a:rPr>
              <a:t>Healthcare</a:t>
            </a:r>
          </a:p>
        </p:txBody>
      </p:sp>
      <p:sp>
        <p:nvSpPr>
          <p:cNvPr id="57" name="object 41">
            <a:extLst>
              <a:ext uri="{FF2B5EF4-FFF2-40B4-BE49-F238E27FC236}">
                <a16:creationId xmlns:a16="http://schemas.microsoft.com/office/drawing/2014/main" id="{F716F80D-8D89-4538-A812-7BFCAAAE6188}"/>
              </a:ext>
            </a:extLst>
          </p:cNvPr>
          <p:cNvSpPr txBox="1"/>
          <p:nvPr/>
        </p:nvSpPr>
        <p:spPr>
          <a:xfrm>
            <a:off x="4845050" y="7234944"/>
            <a:ext cx="1620000" cy="166712"/>
          </a:xfrm>
          <a:prstGeom prst="rect">
            <a:avLst/>
          </a:prstGeom>
        </p:spPr>
        <p:txBody>
          <a:bodyPr vert="horz" wrap="square" lIns="0" tIns="12700" rIns="0" bIns="0" rtlCol="0">
            <a:spAutoFit/>
          </a:bodyPr>
          <a:lstStyle/>
          <a:p>
            <a:pPr marL="12700">
              <a:spcBef>
                <a:spcPts val="100"/>
              </a:spcBef>
            </a:pPr>
            <a:r>
              <a:rPr lang="en-US" sz="1000" cap="all" dirty="0">
                <a:solidFill>
                  <a:schemeClr val="accent1"/>
                </a:solidFill>
                <a:latin typeface="Lato-Light"/>
              </a:rPr>
              <a:t>Cyclical AI</a:t>
            </a:r>
          </a:p>
        </p:txBody>
      </p:sp>
      <p:sp>
        <p:nvSpPr>
          <p:cNvPr id="58" name="object 41">
            <a:extLst>
              <a:ext uri="{FF2B5EF4-FFF2-40B4-BE49-F238E27FC236}">
                <a16:creationId xmlns:a16="http://schemas.microsoft.com/office/drawing/2014/main" id="{42345FE1-75FD-407A-9C04-7C1579217BEA}"/>
              </a:ext>
            </a:extLst>
          </p:cNvPr>
          <p:cNvSpPr txBox="1"/>
          <p:nvPr/>
        </p:nvSpPr>
        <p:spPr>
          <a:xfrm>
            <a:off x="4845050" y="6202377"/>
            <a:ext cx="1620000" cy="166712"/>
          </a:xfrm>
          <a:prstGeom prst="rect">
            <a:avLst/>
          </a:prstGeom>
        </p:spPr>
        <p:txBody>
          <a:bodyPr vert="horz" wrap="square" lIns="0" tIns="12700" rIns="0" bIns="0" rtlCol="0">
            <a:spAutoFit/>
          </a:bodyPr>
          <a:lstStyle/>
          <a:p>
            <a:pPr marL="12700">
              <a:spcBef>
                <a:spcPts val="100"/>
              </a:spcBef>
            </a:pPr>
            <a:r>
              <a:rPr lang="en-US" sz="1000" cap="all" dirty="0">
                <a:solidFill>
                  <a:schemeClr val="accent1"/>
                </a:solidFill>
                <a:latin typeface="Lato-Light"/>
              </a:rPr>
              <a:t>Internet Media</a:t>
            </a:r>
          </a:p>
        </p:txBody>
      </p:sp>
      <p:sp>
        <p:nvSpPr>
          <p:cNvPr id="60" name="object 41">
            <a:extLst>
              <a:ext uri="{FF2B5EF4-FFF2-40B4-BE49-F238E27FC236}">
                <a16:creationId xmlns:a16="http://schemas.microsoft.com/office/drawing/2014/main" id="{4BA8C2C5-280E-4561-8555-0693E39C4AB7}"/>
              </a:ext>
            </a:extLst>
          </p:cNvPr>
          <p:cNvSpPr txBox="1"/>
          <p:nvPr/>
        </p:nvSpPr>
        <p:spPr>
          <a:xfrm>
            <a:off x="4845050" y="5686094"/>
            <a:ext cx="1620000" cy="166712"/>
          </a:xfrm>
          <a:prstGeom prst="rect">
            <a:avLst/>
          </a:prstGeom>
        </p:spPr>
        <p:txBody>
          <a:bodyPr vert="horz" wrap="square" lIns="0" tIns="12700" rIns="0" bIns="0" rtlCol="0">
            <a:spAutoFit/>
          </a:bodyPr>
          <a:lstStyle/>
          <a:p>
            <a:pPr marL="12700">
              <a:spcBef>
                <a:spcPts val="100"/>
              </a:spcBef>
            </a:pPr>
            <a:r>
              <a:rPr lang="en-US" sz="1000" cap="all" dirty="0">
                <a:solidFill>
                  <a:schemeClr val="accent1"/>
                </a:solidFill>
                <a:latin typeface="Lato-Light"/>
              </a:rPr>
              <a:t>Hardware</a:t>
            </a:r>
          </a:p>
        </p:txBody>
      </p:sp>
      <p:sp>
        <p:nvSpPr>
          <p:cNvPr id="61" name="object 41">
            <a:extLst>
              <a:ext uri="{FF2B5EF4-FFF2-40B4-BE49-F238E27FC236}">
                <a16:creationId xmlns:a16="http://schemas.microsoft.com/office/drawing/2014/main" id="{B4EA3CC7-5076-4EC1-AA9C-22B984429BDF}"/>
              </a:ext>
            </a:extLst>
          </p:cNvPr>
          <p:cNvSpPr txBox="1"/>
          <p:nvPr/>
        </p:nvSpPr>
        <p:spPr>
          <a:xfrm>
            <a:off x="4845050" y="5169811"/>
            <a:ext cx="1620000" cy="166712"/>
          </a:xfrm>
          <a:prstGeom prst="rect">
            <a:avLst/>
          </a:prstGeom>
        </p:spPr>
        <p:txBody>
          <a:bodyPr vert="horz" wrap="square" lIns="0" tIns="12700" rIns="0" bIns="0" rtlCol="0">
            <a:spAutoFit/>
          </a:bodyPr>
          <a:lstStyle/>
          <a:p>
            <a:pPr marL="12700">
              <a:lnSpc>
                <a:spcPct val="100000"/>
              </a:lnSpc>
              <a:spcBef>
                <a:spcPts val="100"/>
              </a:spcBef>
            </a:pPr>
            <a:r>
              <a:rPr lang="en-US" sz="1000" cap="all" dirty="0">
                <a:solidFill>
                  <a:schemeClr val="accent1"/>
                </a:solidFill>
                <a:latin typeface="Lato-Light"/>
                <a:cs typeface="Lato-Light"/>
              </a:rPr>
              <a:t>Software</a:t>
            </a:r>
            <a:endParaRPr lang="en-US" sz="1000" dirty="0">
              <a:solidFill>
                <a:schemeClr val="tx1">
                  <a:lumMod val="95000"/>
                  <a:lumOff val="5000"/>
                </a:schemeClr>
              </a:solidFill>
              <a:latin typeface="+mj-lt"/>
            </a:endParaRPr>
          </a:p>
        </p:txBody>
      </p:sp>
      <p:pic>
        <p:nvPicPr>
          <p:cNvPr id="2" name="Graphic 25">
            <a:extLst>
              <a:ext uri="{FF2B5EF4-FFF2-40B4-BE49-F238E27FC236}">
                <a16:creationId xmlns:a16="http://schemas.microsoft.com/office/drawing/2014/main" id="{4A11D515-4FC1-4130-9170-931AB35E591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87850" y="5091167"/>
            <a:ext cx="324000" cy="324000"/>
          </a:xfrm>
          <a:prstGeom prst="rect">
            <a:avLst/>
          </a:prstGeom>
        </p:spPr>
      </p:pic>
      <p:pic>
        <p:nvPicPr>
          <p:cNvPr id="10" name="Graphic 28">
            <a:extLst>
              <a:ext uri="{FF2B5EF4-FFF2-40B4-BE49-F238E27FC236}">
                <a16:creationId xmlns:a16="http://schemas.microsoft.com/office/drawing/2014/main" id="{C8D38182-9EF9-7833-2517-454D3288448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387850" y="6123733"/>
            <a:ext cx="324000" cy="324000"/>
          </a:xfrm>
          <a:prstGeom prst="rect">
            <a:avLst/>
          </a:prstGeom>
        </p:spPr>
      </p:pic>
      <p:pic>
        <p:nvPicPr>
          <p:cNvPr id="13" name="Graphic 33">
            <a:extLst>
              <a:ext uri="{FF2B5EF4-FFF2-40B4-BE49-F238E27FC236}">
                <a16:creationId xmlns:a16="http://schemas.microsoft.com/office/drawing/2014/main" id="{559D4FBF-FC17-8975-FE5B-900CBBA67390}"/>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387850" y="6640016"/>
            <a:ext cx="324000" cy="324000"/>
          </a:xfrm>
          <a:prstGeom prst="rect">
            <a:avLst/>
          </a:prstGeom>
        </p:spPr>
      </p:pic>
      <p:pic>
        <p:nvPicPr>
          <p:cNvPr id="15" name="Graphic 26">
            <a:extLst>
              <a:ext uri="{FF2B5EF4-FFF2-40B4-BE49-F238E27FC236}">
                <a16:creationId xmlns:a16="http://schemas.microsoft.com/office/drawing/2014/main" id="{8A4D7D7A-C85A-7E32-F5D1-195A449C9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387850" y="5607450"/>
            <a:ext cx="324000" cy="324000"/>
          </a:xfrm>
          <a:prstGeom prst="rect">
            <a:avLst/>
          </a:prstGeom>
        </p:spPr>
      </p:pic>
      <p:grpSp>
        <p:nvGrpSpPr>
          <p:cNvPr id="17" name="Gruppieren 16">
            <a:extLst>
              <a:ext uri="{FF2B5EF4-FFF2-40B4-BE49-F238E27FC236}">
                <a16:creationId xmlns:a16="http://schemas.microsoft.com/office/drawing/2014/main" id="{04B2D521-9058-4429-0788-CD8393478B01}"/>
              </a:ext>
            </a:extLst>
          </p:cNvPr>
          <p:cNvGrpSpPr/>
          <p:nvPr/>
        </p:nvGrpSpPr>
        <p:grpSpPr>
          <a:xfrm>
            <a:off x="4387850" y="7156300"/>
            <a:ext cx="324000" cy="324000"/>
            <a:chOff x="10119249" y="2039258"/>
            <a:chExt cx="655207" cy="655207"/>
          </a:xfrm>
          <a:solidFill>
            <a:srgbClr val="B8CAB4"/>
          </a:solidFill>
        </p:grpSpPr>
        <p:pic>
          <p:nvPicPr>
            <p:cNvPr id="12" name="Graphic 31">
              <a:extLst>
                <a:ext uri="{FF2B5EF4-FFF2-40B4-BE49-F238E27FC236}">
                  <a16:creationId xmlns:a16="http://schemas.microsoft.com/office/drawing/2014/main" id="{59D96816-E804-45DC-74BB-949A5F15F9AD}"/>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119249" y="2039258"/>
              <a:ext cx="655207" cy="655207"/>
            </a:xfrm>
            <a:prstGeom prst="rect">
              <a:avLst/>
            </a:prstGeom>
          </p:spPr>
        </p:pic>
        <p:pic>
          <p:nvPicPr>
            <p:cNvPr id="16" name="Graphic 30">
              <a:extLst>
                <a:ext uri="{FF2B5EF4-FFF2-40B4-BE49-F238E27FC236}">
                  <a16:creationId xmlns:a16="http://schemas.microsoft.com/office/drawing/2014/main" id="{986011C2-3C82-7C72-5487-A0552BD8961D}"/>
                </a:ext>
              </a:extLst>
            </p:cNvPr>
            <p:cNvPicPr>
              <a:picLocks noChangeAspect="1"/>
            </p:cNvPicPr>
            <p:nvPr/>
          </p:nvPicPr>
          <p:blipFill rotWithShape="1">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rcRect l="38843" t="37338" r="37342" b="38246"/>
            <a:stretch/>
          </p:blipFill>
          <p:spPr>
            <a:xfrm>
              <a:off x="10277023" y="2202209"/>
              <a:ext cx="409330" cy="324393"/>
            </a:xfrm>
            <a:prstGeom prst="rect">
              <a:avLst/>
            </a:prstGeom>
          </p:spPr>
        </p:pic>
      </p:grpSp>
    </p:spTree>
    <p:extLst>
      <p:ext uri="{BB962C8B-B14F-4D97-AF65-F5344CB8AC3E}">
        <p14:creationId xmlns:p14="http://schemas.microsoft.com/office/powerpoint/2010/main" val="226002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082ACF8D-2F58-4909-9E33-90F6C291D795}"/>
              </a:ext>
            </a:extLst>
          </p:cNvPr>
          <p:cNvSpPr txBox="1"/>
          <p:nvPr/>
        </p:nvSpPr>
        <p:spPr>
          <a:xfrm>
            <a:off x="667999" y="6543070"/>
            <a:ext cx="2863201" cy="938719"/>
          </a:xfrm>
          <a:prstGeom prst="rect">
            <a:avLst/>
          </a:prstGeom>
          <a:noFill/>
        </p:spPr>
        <p:txBody>
          <a:bodyPr wrap="square" rtlCol="0">
            <a:spAutoFit/>
          </a:bodyPr>
          <a:lstStyle/>
          <a:p>
            <a:pPr marL="171450" indent="-171450" algn="just">
              <a:spcAft>
                <a:spcPts val="300"/>
              </a:spcAft>
              <a:buFont typeface="Arial" panose="020B0604020202020204" pitchFamily="34" charset="0"/>
              <a:buChar char="•"/>
            </a:pPr>
            <a:r>
              <a:rPr lang="en-US" sz="900" b="0" i="0" dirty="0">
                <a:effectLst/>
              </a:rPr>
              <a:t>Easy access</a:t>
            </a:r>
          </a:p>
          <a:p>
            <a:pPr marL="171450" indent="-171450" algn="just">
              <a:spcAft>
                <a:spcPts val="300"/>
              </a:spcAft>
              <a:buFont typeface="Arial" panose="020B0604020202020204" pitchFamily="34" charset="0"/>
              <a:buChar char="•"/>
            </a:pPr>
            <a:r>
              <a:rPr lang="en-US" sz="900" dirty="0"/>
              <a:t>Interaction in human language</a:t>
            </a:r>
            <a:endParaRPr lang="en-US" sz="900" b="0" i="0" dirty="0">
              <a:effectLst/>
            </a:endParaRPr>
          </a:p>
          <a:p>
            <a:pPr marL="171450" indent="-171450" algn="just">
              <a:spcAft>
                <a:spcPts val="300"/>
              </a:spcAft>
              <a:buFont typeface="Arial" panose="020B0604020202020204" pitchFamily="34" charset="0"/>
              <a:buChar char="•"/>
            </a:pPr>
            <a:r>
              <a:rPr lang="en-US" sz="900" b="0" i="0" dirty="0">
                <a:effectLst/>
              </a:rPr>
              <a:t>Very quickly</a:t>
            </a:r>
            <a:r>
              <a:rPr lang="en-US" sz="900" dirty="0"/>
              <a:t> evolving t</a:t>
            </a:r>
            <a:r>
              <a:rPr lang="en-US" sz="900" b="0" i="0" dirty="0">
                <a:effectLst/>
              </a:rPr>
              <a:t>echnology</a:t>
            </a:r>
          </a:p>
          <a:p>
            <a:pPr marL="171450" indent="-171450" algn="just">
              <a:spcAft>
                <a:spcPts val="300"/>
              </a:spcAft>
              <a:buFont typeface="Arial" panose="020B0604020202020204" pitchFamily="34" charset="0"/>
              <a:buChar char="•"/>
            </a:pPr>
            <a:r>
              <a:rPr lang="en-US" sz="900" b="0" i="0" dirty="0">
                <a:effectLst/>
              </a:rPr>
              <a:t>Virtually unlimited number of applications</a:t>
            </a:r>
          </a:p>
          <a:p>
            <a:pPr marL="171450" indent="-171450" algn="just">
              <a:spcAft>
                <a:spcPts val="300"/>
              </a:spcAft>
              <a:buFont typeface="Arial" panose="020B0604020202020204" pitchFamily="34" charset="0"/>
              <a:buChar char="•"/>
            </a:pPr>
            <a:r>
              <a:rPr lang="en-US" sz="900" b="0" i="0" dirty="0">
                <a:effectLst/>
              </a:rPr>
              <a:t>Every industry can use it </a:t>
            </a:r>
          </a:p>
        </p:txBody>
      </p:sp>
      <p:sp>
        <p:nvSpPr>
          <p:cNvPr id="10" name="Textfeld 9">
            <a:extLst>
              <a:ext uri="{FF2B5EF4-FFF2-40B4-BE49-F238E27FC236}">
                <a16:creationId xmlns:a16="http://schemas.microsoft.com/office/drawing/2014/main" id="{587ED6F7-8F40-4AFD-A81F-AC112FD4A186}"/>
              </a:ext>
            </a:extLst>
          </p:cNvPr>
          <p:cNvSpPr txBox="1"/>
          <p:nvPr/>
        </p:nvSpPr>
        <p:spPr>
          <a:xfrm>
            <a:off x="667999" y="6253406"/>
            <a:ext cx="2952000" cy="246221"/>
          </a:xfrm>
          <a:prstGeom prst="rect">
            <a:avLst/>
          </a:prstGeom>
          <a:solidFill>
            <a:schemeClr val="accent1"/>
          </a:solidFill>
          <a:ln>
            <a:solidFill>
              <a:schemeClr val="accent1"/>
            </a:solidFill>
          </a:ln>
        </p:spPr>
        <p:txBody>
          <a:bodyPr wrap="square" rtlCol="0" anchor="ctr">
            <a:spAutoFit/>
          </a:bodyPr>
          <a:lstStyle>
            <a:defPPr>
              <a:defRPr lang="fr-FR"/>
            </a:defPPr>
            <a:lvl1pPr>
              <a:defRPr sz="1000"/>
            </a:lvl1pPr>
          </a:lstStyle>
          <a:p>
            <a:pPr algn="ctr" defTabSz="457200">
              <a:defRPr/>
            </a:pPr>
            <a:r>
              <a:rPr lang="en-US" b="1" dirty="0" err="1">
                <a:solidFill>
                  <a:schemeClr val="bg1"/>
                </a:solidFill>
              </a:rPr>
              <a:t>ChatGPT</a:t>
            </a:r>
            <a:r>
              <a:rPr lang="en-US" b="1" dirty="0">
                <a:solidFill>
                  <a:schemeClr val="bg1"/>
                </a:solidFill>
              </a:rPr>
              <a:t> bringing AI to the next level</a:t>
            </a:r>
          </a:p>
        </p:txBody>
      </p:sp>
      <p:pic>
        <p:nvPicPr>
          <p:cNvPr id="13" name="Bildplatzhalter 12">
            <a:extLst>
              <a:ext uri="{FF2B5EF4-FFF2-40B4-BE49-F238E27FC236}">
                <a16:creationId xmlns:a16="http://schemas.microsoft.com/office/drawing/2014/main" id="{4E3389DD-C46F-45DB-8AB7-F7993D0BD2F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51" t="17263" r="15478" b="10571"/>
          <a:stretch/>
        </p:blipFill>
        <p:spPr>
          <a:xfrm>
            <a:off x="-6349" y="3066700"/>
            <a:ext cx="4478856" cy="2583308"/>
          </a:xfrm>
        </p:spPr>
      </p:pic>
      <p:sp>
        <p:nvSpPr>
          <p:cNvPr id="3" name="Textplatzhalter 2">
            <a:extLst>
              <a:ext uri="{FF2B5EF4-FFF2-40B4-BE49-F238E27FC236}">
                <a16:creationId xmlns:a16="http://schemas.microsoft.com/office/drawing/2014/main" id="{F5718AD0-B21C-436D-9248-8AA22EA55075}"/>
              </a:ext>
            </a:extLst>
          </p:cNvPr>
          <p:cNvSpPr>
            <a:spLocks noGrp="1"/>
          </p:cNvSpPr>
          <p:nvPr>
            <p:ph type="body" sz="quarter" idx="11"/>
          </p:nvPr>
        </p:nvSpPr>
        <p:spPr>
          <a:xfrm>
            <a:off x="577849" y="688085"/>
            <a:ext cx="6264000" cy="338554"/>
          </a:xfrm>
        </p:spPr>
        <p:txBody>
          <a:bodyPr/>
          <a:lstStyle/>
          <a:p>
            <a:r>
              <a:rPr lang="en-US" cap="all" dirty="0" err="1"/>
              <a:t>aI</a:t>
            </a:r>
            <a:r>
              <a:rPr lang="en-US" cap="all" dirty="0"/>
              <a:t> IS A revolution </a:t>
            </a:r>
            <a:r>
              <a:rPr lang="en-US" cap="none" dirty="0">
                <a:latin typeface="Libre Baskerville" panose="02000000000000000000" pitchFamily="2" charset="0"/>
              </a:rPr>
              <a:t>reshaping every industry</a:t>
            </a:r>
            <a:endParaRPr lang="fr-FR" cap="none" dirty="0">
              <a:latin typeface="Lato Light" panose="020F0302020204030203" pitchFamily="34" charset="77"/>
            </a:endParaRPr>
          </a:p>
        </p:txBody>
      </p:sp>
      <p:sp>
        <p:nvSpPr>
          <p:cNvPr id="4" name="Textplatzhalter 3">
            <a:extLst>
              <a:ext uri="{FF2B5EF4-FFF2-40B4-BE49-F238E27FC236}">
                <a16:creationId xmlns:a16="http://schemas.microsoft.com/office/drawing/2014/main" id="{4629F0A8-A137-46ED-A47E-EAD15111BAA6}"/>
              </a:ext>
            </a:extLst>
          </p:cNvPr>
          <p:cNvSpPr>
            <a:spLocks noGrp="1"/>
          </p:cNvSpPr>
          <p:nvPr>
            <p:ph type="body" sz="quarter" idx="24"/>
          </p:nvPr>
        </p:nvSpPr>
        <p:spPr>
          <a:xfrm>
            <a:off x="654050" y="1231900"/>
            <a:ext cx="6264000" cy="215444"/>
          </a:xfrm>
        </p:spPr>
        <p:txBody>
          <a:bodyPr/>
          <a:lstStyle/>
          <a:p>
            <a:r>
              <a:rPr lang="en-US" sz="1400" cap="all" dirty="0">
                <a:solidFill>
                  <a:srgbClr val="55A185"/>
                </a:solidFill>
                <a:latin typeface="Lato-Light"/>
                <a:cs typeface="Lato-Light"/>
              </a:rPr>
              <a:t>A POWERFUL TREND</a:t>
            </a:r>
          </a:p>
        </p:txBody>
      </p:sp>
      <p:sp>
        <p:nvSpPr>
          <p:cNvPr id="9" name="Textplatzhalter 8">
            <a:extLst>
              <a:ext uri="{FF2B5EF4-FFF2-40B4-BE49-F238E27FC236}">
                <a16:creationId xmlns:a16="http://schemas.microsoft.com/office/drawing/2014/main" id="{67FA7E56-778F-49E7-B9B1-5D53BBFBD11C}"/>
              </a:ext>
            </a:extLst>
          </p:cNvPr>
          <p:cNvSpPr>
            <a:spLocks noGrp="1"/>
          </p:cNvSpPr>
          <p:nvPr>
            <p:ph type="body" sz="quarter" idx="23"/>
          </p:nvPr>
        </p:nvSpPr>
        <p:spPr/>
        <p:txBody>
          <a:bodyPr/>
          <a:lstStyle/>
          <a:p>
            <a:r>
              <a:rPr lang="fr-FR" dirty="0">
                <a:solidFill>
                  <a:schemeClr val="tx1"/>
                </a:solidFill>
                <a:latin typeface="+mj-lt"/>
              </a:rPr>
              <a:t>ODDO BHF </a:t>
            </a:r>
            <a:r>
              <a:rPr lang="fr-FR" dirty="0" err="1">
                <a:solidFill>
                  <a:schemeClr val="tx1"/>
                </a:solidFill>
                <a:latin typeface="+mj-lt"/>
              </a:rPr>
              <a:t>Artificial</a:t>
            </a:r>
            <a:r>
              <a:rPr lang="fr-FR" dirty="0">
                <a:solidFill>
                  <a:schemeClr val="tx1"/>
                </a:solidFill>
                <a:latin typeface="+mj-lt"/>
              </a:rPr>
              <a:t> Intelligence – July 2023</a:t>
            </a:r>
            <a:endParaRPr lang="de-DE" dirty="0"/>
          </a:p>
        </p:txBody>
      </p:sp>
      <p:sp>
        <p:nvSpPr>
          <p:cNvPr id="29" name="object 28">
            <a:extLst>
              <a:ext uri="{FF2B5EF4-FFF2-40B4-BE49-F238E27FC236}">
                <a16:creationId xmlns:a16="http://schemas.microsoft.com/office/drawing/2014/main" id="{726DD772-EBA0-4A02-A32E-1C67F9DCE0EE}"/>
              </a:ext>
            </a:extLst>
          </p:cNvPr>
          <p:cNvSpPr txBox="1"/>
          <p:nvPr/>
        </p:nvSpPr>
        <p:spPr>
          <a:xfrm>
            <a:off x="654050" y="5880100"/>
            <a:ext cx="6264000" cy="228268"/>
          </a:xfrm>
          <a:prstGeom prst="rect">
            <a:avLst/>
          </a:prstGeom>
        </p:spPr>
        <p:txBody>
          <a:bodyPr vert="horz" wrap="square" lIns="0" tIns="12700" rIns="0" bIns="0" rtlCol="0">
            <a:spAutoFit/>
          </a:bodyPr>
          <a:lstStyle/>
          <a:p>
            <a:pPr marL="12700">
              <a:lnSpc>
                <a:spcPct val="100000"/>
              </a:lnSpc>
              <a:spcBef>
                <a:spcPts val="100"/>
              </a:spcBef>
            </a:pPr>
            <a:r>
              <a:rPr lang="en-US" sz="1400" cap="all" dirty="0">
                <a:solidFill>
                  <a:srgbClr val="55A185"/>
                </a:solidFill>
                <a:latin typeface="Lato-Light"/>
                <a:cs typeface="Lato-Light"/>
              </a:rPr>
              <a:t>Artificial Intelligence, getting closer to its ”iPhone moment”</a:t>
            </a:r>
          </a:p>
        </p:txBody>
      </p:sp>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r>
              <a:rPr lang="en-GB" sz="1200" b="1" dirty="0"/>
              <a:t>The fund is exposed to a risk of capital loss. </a:t>
            </a:r>
            <a:r>
              <a:rPr lang="en-US" sz="1200" b="1" dirty="0"/>
              <a:t>Those companies are no investment recommendations</a:t>
            </a:r>
          </a:p>
        </p:txBody>
      </p:sp>
      <p:sp>
        <p:nvSpPr>
          <p:cNvPr id="16" name="Textfeld 15">
            <a:extLst>
              <a:ext uri="{FF2B5EF4-FFF2-40B4-BE49-F238E27FC236}">
                <a16:creationId xmlns:a16="http://schemas.microsoft.com/office/drawing/2014/main" id="{5AFE4C66-B5A9-448E-86BA-CA89BB7606AD}"/>
              </a:ext>
            </a:extLst>
          </p:cNvPr>
          <p:cNvSpPr txBox="1"/>
          <p:nvPr/>
        </p:nvSpPr>
        <p:spPr>
          <a:xfrm>
            <a:off x="3938700" y="6253406"/>
            <a:ext cx="2952000" cy="246221"/>
          </a:xfrm>
          <a:prstGeom prst="rect">
            <a:avLst/>
          </a:prstGeom>
          <a:solidFill>
            <a:schemeClr val="accent1"/>
          </a:solidFill>
          <a:ln>
            <a:solidFill>
              <a:schemeClr val="accent1"/>
            </a:solidFill>
          </a:ln>
        </p:spPr>
        <p:txBody>
          <a:bodyPr wrap="square" rtlCol="0" anchor="ctr">
            <a:spAutoFit/>
          </a:bodyPr>
          <a:lstStyle>
            <a:defPPr>
              <a:defRPr lang="fr-FR"/>
            </a:defPPr>
            <a:lvl1pPr>
              <a:defRPr sz="1000"/>
            </a:lvl1pPr>
          </a:lstStyle>
          <a:p>
            <a:pPr algn="ctr"/>
            <a:r>
              <a:rPr lang="en-US" b="1" dirty="0">
                <a:solidFill>
                  <a:schemeClr val="bg1"/>
                </a:solidFill>
              </a:rPr>
              <a:t>Unprecedented speed of mass adoption</a:t>
            </a:r>
          </a:p>
        </p:txBody>
      </p:sp>
      <p:sp>
        <p:nvSpPr>
          <p:cNvPr id="42" name="Textfeld 41">
            <a:extLst>
              <a:ext uri="{FF2B5EF4-FFF2-40B4-BE49-F238E27FC236}">
                <a16:creationId xmlns:a16="http://schemas.microsoft.com/office/drawing/2014/main" id="{E4E71341-8AD4-44AF-BF6E-E8C0429BC672}"/>
              </a:ext>
            </a:extLst>
          </p:cNvPr>
          <p:cNvSpPr txBox="1"/>
          <p:nvPr/>
        </p:nvSpPr>
        <p:spPr>
          <a:xfrm>
            <a:off x="3938700" y="6543070"/>
            <a:ext cx="2963750" cy="861774"/>
          </a:xfrm>
          <a:prstGeom prst="rect">
            <a:avLst/>
          </a:prstGeom>
          <a:noFill/>
        </p:spPr>
        <p:txBody>
          <a:bodyPr wrap="square" rtlCol="0">
            <a:spAutoFit/>
          </a:bodyPr>
          <a:lstStyle/>
          <a:p>
            <a:pPr marL="171450" indent="-171450" algn="just">
              <a:spcAft>
                <a:spcPts val="300"/>
              </a:spcAft>
              <a:buFont typeface="Arial" panose="020B0604020202020204" pitchFamily="34" charset="0"/>
              <a:buChar char="•"/>
            </a:pPr>
            <a:r>
              <a:rPr lang="en-US" sz="900" b="1" i="0" dirty="0">
                <a:effectLst/>
              </a:rPr>
              <a:t>For everyone: </a:t>
            </a:r>
            <a:r>
              <a:rPr lang="en-US" sz="900" b="0" i="0" dirty="0">
                <a:effectLst/>
              </a:rPr>
              <a:t>no need to be an IT expert any longer to access an Artificial Intelligence</a:t>
            </a:r>
          </a:p>
          <a:p>
            <a:pPr marL="171450" indent="-171450" algn="just">
              <a:spcAft>
                <a:spcPts val="300"/>
              </a:spcAft>
              <a:buFont typeface="Arial" panose="020B0604020202020204" pitchFamily="34" charset="0"/>
              <a:buChar char="•"/>
            </a:pPr>
            <a:r>
              <a:rPr lang="en-US" sz="900" b="1" i="0" dirty="0">
                <a:effectLst/>
              </a:rPr>
              <a:t>Multi-modality: </a:t>
            </a:r>
            <a:r>
              <a:rPr lang="en-US" sz="900" b="0" i="0" dirty="0">
                <a:effectLst/>
              </a:rPr>
              <a:t>Inputs &amp; Outputs can be plain text, video, sound, picture, etc.</a:t>
            </a:r>
          </a:p>
          <a:p>
            <a:pPr marL="171450" indent="-171450" algn="just">
              <a:spcAft>
                <a:spcPts val="300"/>
              </a:spcAft>
              <a:buFont typeface="Arial" panose="020B0604020202020204" pitchFamily="34" charset="0"/>
              <a:buChar char="•"/>
            </a:pPr>
            <a:r>
              <a:rPr lang="en-US" sz="900" b="0" i="0" dirty="0">
                <a:effectLst/>
              </a:rPr>
              <a:t>AI becomes </a:t>
            </a:r>
            <a:r>
              <a:rPr lang="en-US" sz="900" b="1" i="0" dirty="0">
                <a:effectLst/>
              </a:rPr>
              <a:t>more affordable and higher performing</a:t>
            </a:r>
          </a:p>
        </p:txBody>
      </p:sp>
      <p:sp>
        <p:nvSpPr>
          <p:cNvPr id="23" name="Textplatzhalter 6">
            <a:extLst>
              <a:ext uri="{FF2B5EF4-FFF2-40B4-BE49-F238E27FC236}">
                <a16:creationId xmlns:a16="http://schemas.microsoft.com/office/drawing/2014/main" id="{A0A6C739-66B1-4817-8C40-9B09874626D4}"/>
              </a:ext>
            </a:extLst>
          </p:cNvPr>
          <p:cNvSpPr txBox="1">
            <a:spLocks/>
          </p:cNvSpPr>
          <p:nvPr/>
        </p:nvSpPr>
        <p:spPr>
          <a:xfrm>
            <a:off x="654050" y="10029601"/>
            <a:ext cx="6264000" cy="193899"/>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SAS, **PWC 2021,  ***Gartner 2018, </a:t>
            </a:r>
            <a:r>
              <a:rPr lang="en-US" dirty="0" err="1"/>
              <a:t>GatesNotes</a:t>
            </a:r>
            <a:r>
              <a:rPr lang="en-US" dirty="0"/>
              <a:t> “The Age of AI has begun“, Statista, </a:t>
            </a:r>
            <a:r>
              <a:rPr lang="en-US" dirty="0" err="1"/>
              <a:t>BofA</a:t>
            </a:r>
            <a:r>
              <a:rPr lang="en-US" dirty="0"/>
              <a:t> Global Research, McKinsey, </a:t>
            </a:r>
            <a:r>
              <a:rPr lang="en-US" dirty="0" err="1"/>
              <a:t>NextBigFuture</a:t>
            </a:r>
            <a:r>
              <a:rPr lang="en-US" dirty="0"/>
              <a:t>, Gartner | Data as of 2023  </a:t>
            </a:r>
          </a:p>
        </p:txBody>
      </p:sp>
      <p:sp>
        <p:nvSpPr>
          <p:cNvPr id="2" name="Rechteck 1">
            <a:extLst>
              <a:ext uri="{FF2B5EF4-FFF2-40B4-BE49-F238E27FC236}">
                <a16:creationId xmlns:a16="http://schemas.microsoft.com/office/drawing/2014/main" id="{C4622BA0-E5C8-0F92-44B2-41B3E26B4590}"/>
              </a:ext>
            </a:extLst>
          </p:cNvPr>
          <p:cNvSpPr/>
          <p:nvPr/>
        </p:nvSpPr>
        <p:spPr>
          <a:xfrm>
            <a:off x="4472507" y="3066700"/>
            <a:ext cx="3083995" cy="2584800"/>
          </a:xfrm>
          <a:prstGeom prst="rect">
            <a:avLst/>
          </a:pr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9E3F59BA-10D0-071D-DDC4-10292D703E86}"/>
              </a:ext>
            </a:extLst>
          </p:cNvPr>
          <p:cNvSpPr txBox="1"/>
          <p:nvPr/>
        </p:nvSpPr>
        <p:spPr>
          <a:xfrm>
            <a:off x="4516694" y="3466548"/>
            <a:ext cx="2995620" cy="178510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uLnTx/>
                <a:uFillTx/>
                <a:latin typeface="+mj-lt"/>
                <a:ea typeface="+mn-ea"/>
                <a:cs typeface="+mn-cs"/>
              </a:rPr>
              <a:t>“In my lifetime, I’ve seen two demonstrations of technology that struck me as revolutionary.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uLnTx/>
                <a:uFillTx/>
                <a:latin typeface="+mj-lt"/>
                <a:ea typeface="+mn-ea"/>
                <a:cs typeface="+mn-cs"/>
              </a:rPr>
              <a:t>The first time was in 1980, when I was introduced to a graphical user interface - the forerunner of every modern operating system, including Windows.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uLnTx/>
                <a:uFillTx/>
                <a:latin typeface="+mj-lt"/>
                <a:ea typeface="+mn-ea"/>
                <a:cs typeface="+mn-cs"/>
              </a:rPr>
              <a:t>The second big surprise came just last year […] meeting with the team from </a:t>
            </a:r>
            <a:r>
              <a:rPr kumimoji="0" lang="en-US" sz="1000" u="none" strike="noStrike" kern="1200" cap="none" spc="0" normalizeH="0" baseline="0" noProof="0" dirty="0" err="1">
                <a:ln>
                  <a:noFill/>
                </a:ln>
                <a:uLnTx/>
                <a:uFillTx/>
                <a:latin typeface="+mj-lt"/>
                <a:ea typeface="+mn-ea"/>
                <a:cs typeface="+mn-cs"/>
              </a:rPr>
              <a:t>OpenAI</a:t>
            </a:r>
            <a:r>
              <a:rPr kumimoji="0" lang="en-US" sz="1000" u="none" strike="noStrike" kern="1200" cap="none" spc="0" normalizeH="0" baseline="0" noProof="0" dirty="0">
                <a:ln>
                  <a:noFill/>
                </a:ln>
                <a:uLnTx/>
                <a:uFillTx/>
                <a:latin typeface="+mj-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i="1" u="none" strike="noStrike" kern="1200" cap="none" spc="0" normalizeH="0" baseline="0" noProof="0" dirty="0">
              <a:ln>
                <a:noFill/>
              </a:ln>
              <a:uLnTx/>
              <a:uFillTx/>
              <a:latin typeface="+mj-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i="1" dirty="0">
                <a:effectLst/>
                <a:latin typeface="+mj-lt"/>
              </a:rPr>
              <a:t>Bill Gates - March 21</a:t>
            </a:r>
            <a:r>
              <a:rPr lang="en-US" sz="1000" i="1" baseline="30000" dirty="0">
                <a:effectLst/>
                <a:latin typeface="+mj-lt"/>
              </a:rPr>
              <a:t>st</a:t>
            </a:r>
            <a:r>
              <a:rPr lang="en-US" sz="1000" i="1" dirty="0">
                <a:effectLst/>
                <a:latin typeface="+mj-lt"/>
              </a:rPr>
              <a:t>, 2023</a:t>
            </a:r>
          </a:p>
        </p:txBody>
      </p:sp>
      <p:grpSp>
        <p:nvGrpSpPr>
          <p:cNvPr id="12" name="Groupe 296">
            <a:extLst>
              <a:ext uri="{FF2B5EF4-FFF2-40B4-BE49-F238E27FC236}">
                <a16:creationId xmlns:a16="http://schemas.microsoft.com/office/drawing/2014/main" id="{BBCCFC7C-FB24-587D-F663-398D25DE65B0}"/>
              </a:ext>
            </a:extLst>
          </p:cNvPr>
          <p:cNvGrpSpPr/>
          <p:nvPr/>
        </p:nvGrpSpPr>
        <p:grpSpPr>
          <a:xfrm>
            <a:off x="1165698" y="7404100"/>
            <a:ext cx="5225105" cy="2178632"/>
            <a:chOff x="512017" y="2126374"/>
            <a:chExt cx="5225105" cy="3229966"/>
          </a:xfrm>
        </p:grpSpPr>
        <p:graphicFrame>
          <p:nvGraphicFramePr>
            <p:cNvPr id="14" name="Graphique 297">
              <a:extLst>
                <a:ext uri="{FF2B5EF4-FFF2-40B4-BE49-F238E27FC236}">
                  <a16:creationId xmlns:a16="http://schemas.microsoft.com/office/drawing/2014/main" id="{24BF22C1-C4B4-3790-8D51-643BEACC4197}"/>
                </a:ext>
              </a:extLst>
            </p:cNvPr>
            <p:cNvGraphicFramePr/>
            <p:nvPr/>
          </p:nvGraphicFramePr>
          <p:xfrm>
            <a:off x="512017" y="2126374"/>
            <a:ext cx="5225105" cy="3229966"/>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6">
              <a:extLst>
                <a:ext uri="{FF2B5EF4-FFF2-40B4-BE49-F238E27FC236}">
                  <a16:creationId xmlns:a16="http://schemas.microsoft.com/office/drawing/2014/main" id="{D5AD1226-4399-1B83-DF9B-BB27239D86B2}"/>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510" y="3274890"/>
              <a:ext cx="180000" cy="2668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Logo ChatGPT PNG transparents - StickPNG">
              <a:extLst>
                <a:ext uri="{FF2B5EF4-FFF2-40B4-BE49-F238E27FC236}">
                  <a16:creationId xmlns:a16="http://schemas.microsoft.com/office/drawing/2014/main" id="{F7A66EFB-B3B3-DCAE-0450-C1F3319F8414}"/>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510" y="2437295"/>
              <a:ext cx="216000" cy="3202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Spotify Logo et symbole, sens, histoire, PNG, marque">
              <a:extLst>
                <a:ext uri="{FF2B5EF4-FFF2-40B4-BE49-F238E27FC236}">
                  <a16:creationId xmlns:a16="http://schemas.microsoft.com/office/drawing/2014/main" id="{6DEF6C50-163F-7F3D-C534-C936664B32ED}"/>
                </a:ext>
              </a:extLst>
            </p:cNvPr>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l="22104" r="20434"/>
            <a:stretch/>
          </p:blipFill>
          <p:spPr bwMode="auto">
            <a:xfrm>
              <a:off x="797510" y="3700951"/>
              <a:ext cx="216000" cy="32023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a:extLst>
                <a:ext uri="{FF2B5EF4-FFF2-40B4-BE49-F238E27FC236}">
                  <a16:creationId xmlns:a16="http://schemas.microsoft.com/office/drawing/2014/main" id="{A6D9BC0A-DB95-C7A9-37A8-F76248EC06C4}"/>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510" y="4135528"/>
              <a:ext cx="180000" cy="2668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Twitter — Wikipédia">
              <a:extLst>
                <a:ext uri="{FF2B5EF4-FFF2-40B4-BE49-F238E27FC236}">
                  <a16:creationId xmlns:a16="http://schemas.microsoft.com/office/drawing/2014/main" id="{150AA476-27D6-E9F7-0CDB-07C26B773FC4}"/>
                </a:ext>
              </a:extLst>
            </p:cNvPr>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5510" y="4559607"/>
              <a:ext cx="180000" cy="2668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Netflix logo : histoire, signification et évolution, symbole">
              <a:extLst>
                <a:ext uri="{FF2B5EF4-FFF2-40B4-BE49-F238E27FC236}">
                  <a16:creationId xmlns:a16="http://schemas.microsoft.com/office/drawing/2014/main" id="{458C8C63-3AC1-D67B-955E-208FF6349D87}"/>
                </a:ext>
              </a:extLst>
            </p:cNvPr>
            <p:cNvPicPr preferRelativeResize="0">
              <a:picLocks noChangeArrowheads="1"/>
            </p:cNvPicPr>
            <p:nvPr/>
          </p:nvPicPr>
          <p:blipFill rotWithShape="1">
            <a:blip r:embed="rId9" cstate="print">
              <a:extLst>
                <a:ext uri="{28A0092B-C50C-407E-A947-70E740481C1C}">
                  <a14:useLocalDpi xmlns:a14="http://schemas.microsoft.com/office/drawing/2010/main" val="0"/>
                </a:ext>
              </a:extLst>
            </a:blip>
            <a:srcRect l="18711" r="21981"/>
            <a:stretch/>
          </p:blipFill>
          <p:spPr bwMode="auto">
            <a:xfrm>
              <a:off x="815510" y="4938046"/>
              <a:ext cx="180000" cy="266862"/>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309">
              <a:extLst>
                <a:ext uri="{FF2B5EF4-FFF2-40B4-BE49-F238E27FC236}">
                  <a16:creationId xmlns:a16="http://schemas.microsoft.com/office/drawing/2014/main" id="{247D5B64-5D8A-3E81-856F-0CD96BCFD984}"/>
                </a:ext>
              </a:extLst>
            </p:cNvPr>
            <p:cNvSpPr txBox="1"/>
            <p:nvPr/>
          </p:nvSpPr>
          <p:spPr>
            <a:xfrm>
              <a:off x="1964572" y="2412011"/>
              <a:ext cx="585417" cy="261611"/>
            </a:xfrm>
            <a:prstGeom prst="rect">
              <a:avLst/>
            </a:prstGeom>
            <a:noFill/>
          </p:spPr>
          <p:txBody>
            <a:bodyPr wrap="none" rtlCol="0">
              <a:spAutoFit/>
            </a:bodyPr>
            <a:lstStyle/>
            <a:p>
              <a:r>
                <a:rPr lang="fr-FR" sz="1100" dirty="0">
                  <a:solidFill>
                    <a:schemeClr val="tx2">
                      <a:lumMod val="75000"/>
                      <a:lumOff val="25000"/>
                    </a:schemeClr>
                  </a:solidFill>
                </a:rPr>
                <a:t>5 days</a:t>
              </a:r>
            </a:p>
          </p:txBody>
        </p:sp>
        <p:sp>
          <p:nvSpPr>
            <p:cNvPr id="26" name="ZoneTexte 311">
              <a:extLst>
                <a:ext uri="{FF2B5EF4-FFF2-40B4-BE49-F238E27FC236}">
                  <a16:creationId xmlns:a16="http://schemas.microsoft.com/office/drawing/2014/main" id="{12006D1B-3385-960F-4A84-9614831A9F22}"/>
                </a:ext>
              </a:extLst>
            </p:cNvPr>
            <p:cNvSpPr txBox="1"/>
            <p:nvPr/>
          </p:nvSpPr>
          <p:spPr>
            <a:xfrm>
              <a:off x="1964572" y="2804203"/>
              <a:ext cx="667170" cy="261611"/>
            </a:xfrm>
            <a:prstGeom prst="rect">
              <a:avLst/>
            </a:prstGeom>
            <a:noFill/>
          </p:spPr>
          <p:txBody>
            <a:bodyPr wrap="none" rtlCol="0">
              <a:spAutoFit/>
            </a:bodyPr>
            <a:lstStyle/>
            <a:p>
              <a:r>
                <a:rPr lang="fr-FR" sz="1100" dirty="0">
                  <a:solidFill>
                    <a:schemeClr val="tx2">
                      <a:lumMod val="75000"/>
                      <a:lumOff val="25000"/>
                    </a:schemeClr>
                  </a:solidFill>
                </a:rPr>
                <a:t>14 days</a:t>
              </a:r>
            </a:p>
          </p:txBody>
        </p:sp>
        <p:sp>
          <p:nvSpPr>
            <p:cNvPr id="27" name="ZoneTexte 312">
              <a:extLst>
                <a:ext uri="{FF2B5EF4-FFF2-40B4-BE49-F238E27FC236}">
                  <a16:creationId xmlns:a16="http://schemas.microsoft.com/office/drawing/2014/main" id="{FE79901C-3AB7-0B57-F2A6-EEC50C9633F7}"/>
                </a:ext>
              </a:extLst>
            </p:cNvPr>
            <p:cNvSpPr txBox="1"/>
            <p:nvPr/>
          </p:nvSpPr>
          <p:spPr>
            <a:xfrm>
              <a:off x="2130303" y="3220868"/>
              <a:ext cx="883575" cy="261611"/>
            </a:xfrm>
            <a:prstGeom prst="rect">
              <a:avLst/>
            </a:prstGeom>
            <a:noFill/>
          </p:spPr>
          <p:txBody>
            <a:bodyPr wrap="none" rtlCol="0">
              <a:spAutoFit/>
            </a:bodyPr>
            <a:lstStyle/>
            <a:p>
              <a:r>
                <a:rPr lang="fr-FR" sz="1100" dirty="0">
                  <a:solidFill>
                    <a:schemeClr val="tx2">
                      <a:lumMod val="75000"/>
                      <a:lumOff val="25000"/>
                    </a:schemeClr>
                  </a:solidFill>
                </a:rPr>
                <a:t>2.5 months</a:t>
              </a:r>
            </a:p>
          </p:txBody>
        </p:sp>
        <p:sp>
          <p:nvSpPr>
            <p:cNvPr id="28" name="ZoneTexte 313">
              <a:extLst>
                <a:ext uri="{FF2B5EF4-FFF2-40B4-BE49-F238E27FC236}">
                  <a16:creationId xmlns:a16="http://schemas.microsoft.com/office/drawing/2014/main" id="{789D79DF-6D98-29C0-0E6B-7981F03B417F}"/>
                </a:ext>
              </a:extLst>
            </p:cNvPr>
            <p:cNvSpPr txBox="1"/>
            <p:nvPr/>
          </p:nvSpPr>
          <p:spPr>
            <a:xfrm>
              <a:off x="2371650" y="3637534"/>
              <a:ext cx="768159" cy="261611"/>
            </a:xfrm>
            <a:prstGeom prst="rect">
              <a:avLst/>
            </a:prstGeom>
            <a:noFill/>
          </p:spPr>
          <p:txBody>
            <a:bodyPr wrap="none" rtlCol="0">
              <a:spAutoFit/>
            </a:bodyPr>
            <a:lstStyle/>
            <a:p>
              <a:r>
                <a:rPr lang="fr-FR" sz="1100" dirty="0">
                  <a:solidFill>
                    <a:schemeClr val="tx2">
                      <a:lumMod val="75000"/>
                      <a:lumOff val="25000"/>
                    </a:schemeClr>
                  </a:solidFill>
                </a:rPr>
                <a:t>5 months</a:t>
              </a:r>
            </a:p>
          </p:txBody>
        </p:sp>
        <p:sp>
          <p:nvSpPr>
            <p:cNvPr id="30" name="ZoneTexte 314">
              <a:extLst>
                <a:ext uri="{FF2B5EF4-FFF2-40B4-BE49-F238E27FC236}">
                  <a16:creationId xmlns:a16="http://schemas.microsoft.com/office/drawing/2014/main" id="{51D13EC8-A860-581A-4325-0D01579721FA}"/>
                </a:ext>
              </a:extLst>
            </p:cNvPr>
            <p:cNvSpPr txBox="1"/>
            <p:nvPr/>
          </p:nvSpPr>
          <p:spPr>
            <a:xfrm>
              <a:off x="2845769" y="4014207"/>
              <a:ext cx="849913" cy="261611"/>
            </a:xfrm>
            <a:prstGeom prst="rect">
              <a:avLst/>
            </a:prstGeom>
            <a:noFill/>
          </p:spPr>
          <p:txBody>
            <a:bodyPr wrap="none" rtlCol="0">
              <a:spAutoFit/>
            </a:bodyPr>
            <a:lstStyle/>
            <a:p>
              <a:r>
                <a:rPr lang="fr-FR" sz="1100" dirty="0">
                  <a:solidFill>
                    <a:schemeClr val="tx2">
                      <a:lumMod val="75000"/>
                      <a:lumOff val="25000"/>
                    </a:schemeClr>
                  </a:solidFill>
                </a:rPr>
                <a:t>10 months</a:t>
              </a:r>
            </a:p>
          </p:txBody>
        </p:sp>
        <p:sp>
          <p:nvSpPr>
            <p:cNvPr id="31" name="ZoneTexte 315">
              <a:extLst>
                <a:ext uri="{FF2B5EF4-FFF2-40B4-BE49-F238E27FC236}">
                  <a16:creationId xmlns:a16="http://schemas.microsoft.com/office/drawing/2014/main" id="{420F7CEF-990A-55C1-4625-71784825BE0A}"/>
                </a:ext>
              </a:extLst>
            </p:cNvPr>
            <p:cNvSpPr txBox="1"/>
            <p:nvPr/>
          </p:nvSpPr>
          <p:spPr>
            <a:xfrm>
              <a:off x="4055926" y="4417790"/>
              <a:ext cx="631904" cy="261611"/>
            </a:xfrm>
            <a:prstGeom prst="rect">
              <a:avLst/>
            </a:prstGeom>
            <a:noFill/>
          </p:spPr>
          <p:txBody>
            <a:bodyPr wrap="none" rtlCol="0">
              <a:spAutoFit/>
            </a:bodyPr>
            <a:lstStyle/>
            <a:p>
              <a:r>
                <a:rPr lang="fr-FR" sz="1100" dirty="0">
                  <a:solidFill>
                    <a:schemeClr val="tx2">
                      <a:lumMod val="75000"/>
                      <a:lumOff val="25000"/>
                    </a:schemeClr>
                  </a:solidFill>
                </a:rPr>
                <a:t>2 years</a:t>
              </a:r>
            </a:p>
          </p:txBody>
        </p:sp>
        <p:sp>
          <p:nvSpPr>
            <p:cNvPr id="33" name="ZoneTexte 317">
              <a:extLst>
                <a:ext uri="{FF2B5EF4-FFF2-40B4-BE49-F238E27FC236}">
                  <a16:creationId xmlns:a16="http://schemas.microsoft.com/office/drawing/2014/main" id="{F78052CB-F228-745F-FF2F-2EB80F7AD9C8}"/>
                </a:ext>
              </a:extLst>
            </p:cNvPr>
            <p:cNvSpPr txBox="1"/>
            <p:nvPr/>
          </p:nvSpPr>
          <p:spPr>
            <a:xfrm>
              <a:off x="1378548" y="2584715"/>
              <a:ext cx="421910" cy="215443"/>
            </a:xfrm>
            <a:prstGeom prst="rect">
              <a:avLst/>
            </a:prstGeom>
            <a:noFill/>
          </p:spPr>
          <p:txBody>
            <a:bodyPr wrap="none" rtlCol="0">
              <a:spAutoFit/>
            </a:bodyPr>
            <a:lstStyle/>
            <a:p>
              <a:r>
                <a:rPr lang="fr-FR" sz="800" dirty="0">
                  <a:solidFill>
                    <a:schemeClr val="tx2">
                      <a:lumMod val="75000"/>
                      <a:lumOff val="25000"/>
                    </a:schemeClr>
                  </a:solidFill>
                </a:rPr>
                <a:t>2022</a:t>
              </a:r>
            </a:p>
          </p:txBody>
        </p:sp>
        <p:sp>
          <p:nvSpPr>
            <p:cNvPr id="34" name="ZoneTexte 318">
              <a:extLst>
                <a:ext uri="{FF2B5EF4-FFF2-40B4-BE49-F238E27FC236}">
                  <a16:creationId xmlns:a16="http://schemas.microsoft.com/office/drawing/2014/main" id="{01426660-02E7-392E-2113-1E8A04D9EB82}"/>
                </a:ext>
              </a:extLst>
            </p:cNvPr>
            <p:cNvSpPr txBox="1"/>
            <p:nvPr/>
          </p:nvSpPr>
          <p:spPr>
            <a:xfrm>
              <a:off x="1378548" y="2994437"/>
              <a:ext cx="421910" cy="215444"/>
            </a:xfrm>
            <a:prstGeom prst="rect">
              <a:avLst/>
            </a:prstGeom>
            <a:noFill/>
          </p:spPr>
          <p:txBody>
            <a:bodyPr wrap="none" rtlCol="0">
              <a:spAutoFit/>
            </a:bodyPr>
            <a:lstStyle/>
            <a:p>
              <a:r>
                <a:rPr lang="fr-FR" sz="800" dirty="0">
                  <a:solidFill>
                    <a:schemeClr val="tx2">
                      <a:lumMod val="75000"/>
                      <a:lumOff val="25000"/>
                    </a:schemeClr>
                  </a:solidFill>
                </a:rPr>
                <a:t>2016</a:t>
              </a:r>
            </a:p>
          </p:txBody>
        </p:sp>
        <p:sp>
          <p:nvSpPr>
            <p:cNvPr id="35" name="ZoneTexte 319">
              <a:extLst>
                <a:ext uri="{FF2B5EF4-FFF2-40B4-BE49-F238E27FC236}">
                  <a16:creationId xmlns:a16="http://schemas.microsoft.com/office/drawing/2014/main" id="{630FBFF0-39AB-21E0-E0EE-2DABB35AAEA8}"/>
                </a:ext>
              </a:extLst>
            </p:cNvPr>
            <p:cNvSpPr txBox="1"/>
            <p:nvPr/>
          </p:nvSpPr>
          <p:spPr>
            <a:xfrm>
              <a:off x="1378548" y="3417701"/>
              <a:ext cx="421910" cy="215443"/>
            </a:xfrm>
            <a:prstGeom prst="rect">
              <a:avLst/>
            </a:prstGeom>
            <a:noFill/>
          </p:spPr>
          <p:txBody>
            <a:bodyPr wrap="none" rtlCol="0">
              <a:spAutoFit/>
            </a:bodyPr>
            <a:lstStyle/>
            <a:p>
              <a:r>
                <a:rPr lang="fr-FR" sz="800" dirty="0">
                  <a:solidFill>
                    <a:schemeClr val="tx2">
                      <a:lumMod val="75000"/>
                      <a:lumOff val="25000"/>
                    </a:schemeClr>
                  </a:solidFill>
                </a:rPr>
                <a:t>2010</a:t>
              </a:r>
            </a:p>
          </p:txBody>
        </p:sp>
        <p:sp>
          <p:nvSpPr>
            <p:cNvPr id="36" name="ZoneTexte 320">
              <a:extLst>
                <a:ext uri="{FF2B5EF4-FFF2-40B4-BE49-F238E27FC236}">
                  <a16:creationId xmlns:a16="http://schemas.microsoft.com/office/drawing/2014/main" id="{20F13778-CF90-33F5-AF2B-63A156BEE5D6}"/>
                </a:ext>
              </a:extLst>
            </p:cNvPr>
            <p:cNvSpPr txBox="1"/>
            <p:nvPr/>
          </p:nvSpPr>
          <p:spPr>
            <a:xfrm>
              <a:off x="1378548" y="3812102"/>
              <a:ext cx="421910" cy="215444"/>
            </a:xfrm>
            <a:prstGeom prst="rect">
              <a:avLst/>
            </a:prstGeom>
            <a:noFill/>
          </p:spPr>
          <p:txBody>
            <a:bodyPr wrap="none" rtlCol="0">
              <a:spAutoFit/>
            </a:bodyPr>
            <a:lstStyle/>
            <a:p>
              <a:r>
                <a:rPr lang="fr-FR" sz="800" dirty="0">
                  <a:solidFill>
                    <a:schemeClr val="tx2">
                      <a:lumMod val="75000"/>
                      <a:lumOff val="25000"/>
                    </a:schemeClr>
                  </a:solidFill>
                </a:rPr>
                <a:t>2008</a:t>
              </a:r>
            </a:p>
          </p:txBody>
        </p:sp>
        <p:sp>
          <p:nvSpPr>
            <p:cNvPr id="37" name="ZoneTexte 321">
              <a:extLst>
                <a:ext uri="{FF2B5EF4-FFF2-40B4-BE49-F238E27FC236}">
                  <a16:creationId xmlns:a16="http://schemas.microsoft.com/office/drawing/2014/main" id="{1466A60C-4471-02F6-1B4C-B318C455F0FF}"/>
                </a:ext>
              </a:extLst>
            </p:cNvPr>
            <p:cNvSpPr txBox="1"/>
            <p:nvPr/>
          </p:nvSpPr>
          <p:spPr>
            <a:xfrm>
              <a:off x="1378548" y="4222665"/>
              <a:ext cx="421910" cy="215443"/>
            </a:xfrm>
            <a:prstGeom prst="rect">
              <a:avLst/>
            </a:prstGeom>
            <a:noFill/>
          </p:spPr>
          <p:txBody>
            <a:bodyPr wrap="none" rtlCol="0">
              <a:spAutoFit/>
            </a:bodyPr>
            <a:lstStyle/>
            <a:p>
              <a:r>
                <a:rPr lang="fr-FR" sz="800" dirty="0">
                  <a:solidFill>
                    <a:schemeClr val="tx2">
                      <a:lumMod val="75000"/>
                      <a:lumOff val="25000"/>
                    </a:schemeClr>
                  </a:solidFill>
                </a:rPr>
                <a:t>2004</a:t>
              </a:r>
            </a:p>
          </p:txBody>
        </p:sp>
        <p:sp>
          <p:nvSpPr>
            <p:cNvPr id="38" name="ZoneTexte 322">
              <a:extLst>
                <a:ext uri="{FF2B5EF4-FFF2-40B4-BE49-F238E27FC236}">
                  <a16:creationId xmlns:a16="http://schemas.microsoft.com/office/drawing/2014/main" id="{B1187968-F267-13BA-4787-F6130E3185B8}"/>
                </a:ext>
              </a:extLst>
            </p:cNvPr>
            <p:cNvSpPr txBox="1"/>
            <p:nvPr/>
          </p:nvSpPr>
          <p:spPr>
            <a:xfrm>
              <a:off x="1378548" y="4643567"/>
              <a:ext cx="421910" cy="215444"/>
            </a:xfrm>
            <a:prstGeom prst="rect">
              <a:avLst/>
            </a:prstGeom>
            <a:noFill/>
          </p:spPr>
          <p:txBody>
            <a:bodyPr wrap="none" rtlCol="0">
              <a:spAutoFit/>
            </a:bodyPr>
            <a:lstStyle/>
            <a:p>
              <a:r>
                <a:rPr lang="fr-FR" sz="800" dirty="0">
                  <a:solidFill>
                    <a:schemeClr val="tx2">
                      <a:lumMod val="75000"/>
                      <a:lumOff val="25000"/>
                    </a:schemeClr>
                  </a:solidFill>
                </a:rPr>
                <a:t>2006</a:t>
              </a:r>
            </a:p>
          </p:txBody>
        </p:sp>
        <p:sp>
          <p:nvSpPr>
            <p:cNvPr id="41" name="ZoneTexte 323">
              <a:extLst>
                <a:ext uri="{FF2B5EF4-FFF2-40B4-BE49-F238E27FC236}">
                  <a16:creationId xmlns:a16="http://schemas.microsoft.com/office/drawing/2014/main" id="{F35B4F2F-9B8D-5A72-3948-0A6EF347BA80}"/>
                </a:ext>
              </a:extLst>
            </p:cNvPr>
            <p:cNvSpPr txBox="1"/>
            <p:nvPr/>
          </p:nvSpPr>
          <p:spPr>
            <a:xfrm>
              <a:off x="1378548" y="5073722"/>
              <a:ext cx="421910" cy="215444"/>
            </a:xfrm>
            <a:prstGeom prst="rect">
              <a:avLst/>
            </a:prstGeom>
            <a:noFill/>
          </p:spPr>
          <p:txBody>
            <a:bodyPr wrap="none" rtlCol="0">
              <a:spAutoFit/>
            </a:bodyPr>
            <a:lstStyle/>
            <a:p>
              <a:r>
                <a:rPr lang="fr-FR" sz="800" dirty="0">
                  <a:solidFill>
                    <a:schemeClr val="tx2">
                      <a:lumMod val="75000"/>
                      <a:lumOff val="25000"/>
                    </a:schemeClr>
                  </a:solidFill>
                </a:rPr>
                <a:t>1999</a:t>
              </a:r>
            </a:p>
          </p:txBody>
        </p:sp>
        <p:pic>
          <p:nvPicPr>
            <p:cNvPr id="43" name="Picture 24" descr="TikTok - Make Your Day">
              <a:extLst>
                <a:ext uri="{FF2B5EF4-FFF2-40B4-BE49-F238E27FC236}">
                  <a16:creationId xmlns:a16="http://schemas.microsoft.com/office/drawing/2014/main" id="{3865799C-D563-4ACA-2A70-8D586A77311E}"/>
                </a:ext>
              </a:extLst>
            </p:cNvPr>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510" y="2868725"/>
              <a:ext cx="180000" cy="266862"/>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echteck 7">
            <a:extLst>
              <a:ext uri="{FF2B5EF4-FFF2-40B4-BE49-F238E27FC236}">
                <a16:creationId xmlns:a16="http://schemas.microsoft.com/office/drawing/2014/main" id="{AF35BAD9-E608-53ED-5AF5-6D573BBC9009}"/>
              </a:ext>
            </a:extLst>
          </p:cNvPr>
          <p:cNvSpPr/>
          <p:nvPr/>
        </p:nvSpPr>
        <p:spPr>
          <a:xfrm>
            <a:off x="4472507" y="7937500"/>
            <a:ext cx="1337349" cy="430887"/>
          </a:xfrm>
          <a:prstGeom prst="rect">
            <a:avLst/>
          </a:prstGeom>
        </p:spPr>
        <p:txBody>
          <a:bodyPr wrap="square">
            <a:spAutoFit/>
          </a:bodyPr>
          <a:lstStyle/>
          <a:p>
            <a:pPr algn="just">
              <a:spcBef>
                <a:spcPts val="600"/>
              </a:spcBef>
              <a:buClr>
                <a:srgbClr val="C00000"/>
              </a:buClr>
              <a:buSzPct val="120000"/>
            </a:pPr>
            <a:r>
              <a:rPr lang="en-US" sz="1100" b="1" dirty="0"/>
              <a:t>Path to 1M users for online services </a:t>
            </a:r>
          </a:p>
        </p:txBody>
      </p:sp>
      <p:sp>
        <p:nvSpPr>
          <p:cNvPr id="59" name="Textfeld 58">
            <a:extLst>
              <a:ext uri="{FF2B5EF4-FFF2-40B4-BE49-F238E27FC236}">
                <a16:creationId xmlns:a16="http://schemas.microsoft.com/office/drawing/2014/main" id="{C929AFF2-32C3-A06A-C273-DF34995B37A8}"/>
              </a:ext>
            </a:extLst>
          </p:cNvPr>
          <p:cNvSpPr txBox="1"/>
          <p:nvPr/>
        </p:nvSpPr>
        <p:spPr>
          <a:xfrm>
            <a:off x="4709607" y="1530628"/>
            <a:ext cx="2381237" cy="1415772"/>
          </a:xfrm>
          <a:prstGeom prst="rect">
            <a:avLst/>
          </a:prstGeom>
          <a:noFill/>
        </p:spPr>
        <p:txBody>
          <a:bodyPr wrap="square" rtlCol="0">
            <a:spAutoFit/>
          </a:bodyPr>
          <a:lstStyle/>
          <a:p>
            <a:pPr algn="just"/>
            <a:r>
              <a:rPr lang="en-US" sz="2800" i="1" dirty="0">
                <a:solidFill>
                  <a:schemeClr val="accent1"/>
                </a:solidFill>
                <a:latin typeface="Libre Baskerville" panose="02000000000000000000" pitchFamily="2" charset="0"/>
              </a:rPr>
              <a:t>+35.4%** </a:t>
            </a:r>
          </a:p>
          <a:p>
            <a:pPr algn="just"/>
            <a:r>
              <a:rPr lang="en-US" sz="1000" dirty="0">
                <a:solidFill>
                  <a:srgbClr val="272529"/>
                </a:solidFill>
                <a:latin typeface="Lato-Light"/>
                <a:cs typeface="Lato-Light"/>
              </a:rPr>
              <a:t>is the expected </a:t>
            </a:r>
            <a:r>
              <a:rPr lang="en-US" sz="1000" b="1" dirty="0">
                <a:solidFill>
                  <a:srgbClr val="272529"/>
                </a:solidFill>
                <a:latin typeface="Lato-Light"/>
                <a:cs typeface="Lato-Light"/>
              </a:rPr>
              <a:t>annual growth rate 2019-2026</a:t>
            </a:r>
            <a:r>
              <a:rPr lang="en-US" sz="1000" dirty="0">
                <a:solidFill>
                  <a:srgbClr val="272529"/>
                </a:solidFill>
                <a:latin typeface="Lato-Light"/>
                <a:cs typeface="Lato-Light"/>
              </a:rPr>
              <a:t> of AI, while the global technology industry is expected to grow by only 10%***.</a:t>
            </a:r>
          </a:p>
          <a:p>
            <a:endParaRPr lang="de-DE" dirty="0"/>
          </a:p>
        </p:txBody>
      </p:sp>
      <p:pic>
        <p:nvPicPr>
          <p:cNvPr id="6" name="object 12">
            <a:extLst>
              <a:ext uri="{FF2B5EF4-FFF2-40B4-BE49-F238E27FC236}">
                <a16:creationId xmlns:a16="http://schemas.microsoft.com/office/drawing/2014/main" id="{D164D459-AADD-1630-A28C-C28ECB9BA8F7}"/>
              </a:ext>
            </a:extLst>
          </p:cNvPr>
          <p:cNvPicPr/>
          <p:nvPr/>
        </p:nvPicPr>
        <p:blipFill>
          <a:blip r:embed="rId11" cstate="screen">
            <a:extLst>
              <a:ext uri="{28A0092B-C50C-407E-A947-70E740481C1C}">
                <a14:useLocalDpi xmlns:a14="http://schemas.microsoft.com/office/drawing/2010/main"/>
              </a:ext>
            </a:extLst>
          </a:blip>
          <a:stretch>
            <a:fillRect/>
          </a:stretch>
        </p:blipFill>
        <p:spPr>
          <a:xfrm>
            <a:off x="4578350" y="5319650"/>
            <a:ext cx="181800" cy="217550"/>
          </a:xfrm>
          <a:prstGeom prst="rect">
            <a:avLst/>
          </a:prstGeom>
        </p:spPr>
      </p:pic>
      <p:pic>
        <p:nvPicPr>
          <p:cNvPr id="11" name="object 15">
            <a:extLst>
              <a:ext uri="{FF2B5EF4-FFF2-40B4-BE49-F238E27FC236}">
                <a16:creationId xmlns:a16="http://schemas.microsoft.com/office/drawing/2014/main" id="{74FFC8B9-26AD-4F78-3AF9-B89CA7A87FD9}"/>
              </a:ext>
            </a:extLst>
          </p:cNvPr>
          <p:cNvPicPr/>
          <p:nvPr/>
        </p:nvPicPr>
        <p:blipFill>
          <a:blip r:embed="rId12" cstate="screen">
            <a:extLst>
              <a:ext uri="{28A0092B-C50C-407E-A947-70E740481C1C}">
                <a14:useLocalDpi xmlns:a14="http://schemas.microsoft.com/office/drawing/2010/main"/>
              </a:ext>
            </a:extLst>
          </a:blip>
          <a:stretch>
            <a:fillRect/>
          </a:stretch>
        </p:blipFill>
        <p:spPr>
          <a:xfrm>
            <a:off x="7290029" y="3204373"/>
            <a:ext cx="181800" cy="217550"/>
          </a:xfrm>
          <a:prstGeom prst="rect">
            <a:avLst/>
          </a:prstGeom>
        </p:spPr>
      </p:pic>
      <p:sp>
        <p:nvSpPr>
          <p:cNvPr id="17" name="Textfeld 16">
            <a:extLst>
              <a:ext uri="{FF2B5EF4-FFF2-40B4-BE49-F238E27FC236}">
                <a16:creationId xmlns:a16="http://schemas.microsoft.com/office/drawing/2014/main" id="{8DB15DE5-45EF-4E49-421C-F62BA5FECB68}"/>
              </a:ext>
            </a:extLst>
          </p:cNvPr>
          <p:cNvSpPr txBox="1"/>
          <p:nvPr/>
        </p:nvSpPr>
        <p:spPr>
          <a:xfrm>
            <a:off x="577849" y="1586349"/>
            <a:ext cx="3810001" cy="1169551"/>
          </a:xfrm>
          <a:prstGeom prst="rect">
            <a:avLst/>
          </a:prstGeom>
          <a:noFill/>
        </p:spPr>
        <p:txBody>
          <a:bodyPr wrap="square" rtlCol="0">
            <a:spAutoFit/>
          </a:bodyPr>
          <a:lstStyle/>
          <a:p>
            <a:pPr marL="171450" indent="-171450" algn="just">
              <a:buFont typeface="Arial" panose="020B0604020202020204" pitchFamily="34" charset="0"/>
              <a:buChar char="•"/>
            </a:pPr>
            <a:r>
              <a:rPr lang="en-US" sz="1000" dirty="0">
                <a:solidFill>
                  <a:srgbClr val="272529"/>
                </a:solidFill>
                <a:latin typeface="Lato-Light"/>
              </a:rPr>
              <a:t>AI, the ability of a program or machine to think &amp; learn like a human, now allows for </a:t>
            </a:r>
            <a:r>
              <a:rPr lang="en-US" sz="1000" b="1" dirty="0">
                <a:solidFill>
                  <a:srgbClr val="272529"/>
                </a:solidFill>
                <a:latin typeface="Lato-Light"/>
              </a:rPr>
              <a:t>large productivity increases</a:t>
            </a:r>
            <a:r>
              <a:rPr lang="en-US" sz="1000" dirty="0">
                <a:solidFill>
                  <a:srgbClr val="272529"/>
                </a:solidFill>
                <a:latin typeface="Lato-Light"/>
              </a:rPr>
              <a:t>, regardless of companies’ size, sector and geography, according to our analysis</a:t>
            </a:r>
          </a:p>
          <a:p>
            <a:pPr marL="171450" indent="-171450" algn="just">
              <a:buFont typeface="Arial" panose="020B0604020202020204" pitchFamily="34" charset="0"/>
              <a:buChar char="•"/>
            </a:pPr>
            <a:endParaRPr lang="en-US" sz="1000" dirty="0">
              <a:solidFill>
                <a:srgbClr val="272529"/>
              </a:solidFill>
              <a:latin typeface="Lato-Light"/>
            </a:endParaRPr>
          </a:p>
          <a:p>
            <a:pPr marL="171450" indent="-171450" algn="just">
              <a:buFont typeface="Arial" panose="020B0604020202020204" pitchFamily="34" charset="0"/>
              <a:buChar char="•"/>
            </a:pPr>
            <a:r>
              <a:rPr lang="en-US" sz="1000" b="1" dirty="0">
                <a:solidFill>
                  <a:srgbClr val="272529"/>
                </a:solidFill>
                <a:latin typeface="Lato-Light"/>
              </a:rPr>
              <a:t>Adoption speed </a:t>
            </a:r>
            <a:r>
              <a:rPr lang="en-US" sz="1000" dirty="0">
                <a:solidFill>
                  <a:srgbClr val="272529"/>
                </a:solidFill>
                <a:latin typeface="Lato-Light"/>
              </a:rPr>
              <a:t>is thus set to significantly accelerate, from Tech companies firstly to then entertainment, media and pharma, in our opinion</a:t>
            </a:r>
          </a:p>
        </p:txBody>
      </p:sp>
      <p:sp>
        <p:nvSpPr>
          <p:cNvPr id="5" name="ZoneTexte 316">
            <a:extLst>
              <a:ext uri="{FF2B5EF4-FFF2-40B4-BE49-F238E27FC236}">
                <a16:creationId xmlns:a16="http://schemas.microsoft.com/office/drawing/2014/main" id="{C7E7211A-B606-C81C-B7E7-E514A3232AD2}"/>
              </a:ext>
            </a:extLst>
          </p:cNvPr>
          <p:cNvSpPr txBox="1"/>
          <p:nvPr/>
        </p:nvSpPr>
        <p:spPr>
          <a:xfrm>
            <a:off x="6276173" y="9206077"/>
            <a:ext cx="740908" cy="296160"/>
          </a:xfrm>
          <a:prstGeom prst="rect">
            <a:avLst/>
          </a:prstGeom>
          <a:noFill/>
        </p:spPr>
        <p:txBody>
          <a:bodyPr wrap="none" rtlCol="0">
            <a:spAutoFit/>
          </a:bodyPr>
          <a:lstStyle>
            <a:defPPr>
              <a:defRPr lang="fr-FR"/>
            </a:defPPr>
            <a:lvl1pPr>
              <a:defRPr sz="1100">
                <a:solidFill>
                  <a:schemeClr val="tx2">
                    <a:lumMod val="75000"/>
                    <a:lumOff val="25000"/>
                  </a:schemeClr>
                </a:solidFill>
              </a:defRPr>
            </a:lvl1pPr>
          </a:lstStyle>
          <a:p>
            <a:r>
              <a:rPr lang="fr-FR" dirty="0"/>
              <a:t>3.5 </a:t>
            </a:r>
            <a:r>
              <a:rPr lang="fr-FR" dirty="0" err="1"/>
              <a:t>years</a:t>
            </a:r>
            <a:endParaRPr lang="fr-FR" dirty="0"/>
          </a:p>
        </p:txBody>
      </p:sp>
    </p:spTree>
    <p:extLst>
      <p:ext uri="{BB962C8B-B14F-4D97-AF65-F5344CB8AC3E}">
        <p14:creationId xmlns:p14="http://schemas.microsoft.com/office/powerpoint/2010/main" val="389616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platzhalter 12">
            <a:extLst>
              <a:ext uri="{FF2B5EF4-FFF2-40B4-BE49-F238E27FC236}">
                <a16:creationId xmlns:a16="http://schemas.microsoft.com/office/drawing/2014/main" id="{EC69C198-CB2F-4363-9F23-8FB4FBCC54FA}"/>
              </a:ext>
            </a:extLst>
          </p:cNvPr>
          <p:cNvPicPr>
            <a:picLocks noGrp="1" noChangeAspect="1"/>
          </p:cNvPicPr>
          <p:nvPr>
            <p:ph type="pic" sz="quarter" idx="27"/>
          </p:nvPr>
        </p:nvPicPr>
        <p:blipFill rotWithShape="1">
          <a:blip r:embed="rId2">
            <a:extLst>
              <a:ext uri="{28A0092B-C50C-407E-A947-70E740481C1C}">
                <a14:useLocalDpi xmlns:a14="http://schemas.microsoft.com/office/drawing/2010/main" val="0"/>
              </a:ext>
            </a:extLst>
          </a:blip>
          <a:srcRect t="3406" b="3406"/>
          <a:stretch/>
        </p:blipFill>
        <p:spPr>
          <a:xfrm>
            <a:off x="653426" y="469900"/>
            <a:ext cx="6258577" cy="3886200"/>
          </a:xfrm>
        </p:spPr>
      </p:pic>
      <p:sp>
        <p:nvSpPr>
          <p:cNvPr id="3" name="Textplatzhalter 2">
            <a:extLst>
              <a:ext uri="{FF2B5EF4-FFF2-40B4-BE49-F238E27FC236}">
                <a16:creationId xmlns:a16="http://schemas.microsoft.com/office/drawing/2014/main" id="{4BBEAD6B-B2A7-4162-87E7-A1F1F1AC6D81}"/>
              </a:ext>
            </a:extLst>
          </p:cNvPr>
          <p:cNvSpPr>
            <a:spLocks noGrp="1"/>
          </p:cNvSpPr>
          <p:nvPr>
            <p:ph type="body" sz="quarter" idx="11"/>
          </p:nvPr>
        </p:nvSpPr>
        <p:spPr>
          <a:xfrm>
            <a:off x="648000" y="3712818"/>
            <a:ext cx="4273250" cy="689932"/>
          </a:xfrm>
        </p:spPr>
        <p:txBody>
          <a:bodyPr/>
          <a:lstStyle/>
          <a:p>
            <a:pPr marL="12700">
              <a:lnSpc>
                <a:spcPct val="100000"/>
              </a:lnSpc>
              <a:spcBef>
                <a:spcPts val="100"/>
              </a:spcBef>
            </a:pPr>
            <a:r>
              <a:rPr lang="en-US" dirty="0" err="1"/>
              <a:t>Oddo</a:t>
            </a:r>
            <a:r>
              <a:rPr lang="en-US" dirty="0"/>
              <a:t> </a:t>
            </a:r>
            <a:r>
              <a:rPr lang="en-US" dirty="0" err="1"/>
              <a:t>bhf</a:t>
            </a:r>
            <a:r>
              <a:rPr lang="en-US" dirty="0"/>
              <a:t> </a:t>
            </a:r>
          </a:p>
          <a:p>
            <a:pPr marL="12700">
              <a:lnSpc>
                <a:spcPct val="100000"/>
              </a:lnSpc>
              <a:spcBef>
                <a:spcPts val="100"/>
              </a:spcBef>
            </a:pPr>
            <a:r>
              <a:rPr lang="en-US" dirty="0"/>
              <a:t>Artificial intelligence</a:t>
            </a:r>
            <a:endParaRPr lang="de-DE" dirty="0"/>
          </a:p>
        </p:txBody>
      </p:sp>
      <p:sp>
        <p:nvSpPr>
          <p:cNvPr id="4" name="Textplatzhalter 3">
            <a:extLst>
              <a:ext uri="{FF2B5EF4-FFF2-40B4-BE49-F238E27FC236}">
                <a16:creationId xmlns:a16="http://schemas.microsoft.com/office/drawing/2014/main" id="{3C4948CC-2E82-4F56-B7E5-348322922701}"/>
              </a:ext>
            </a:extLst>
          </p:cNvPr>
          <p:cNvSpPr>
            <a:spLocks noGrp="1"/>
          </p:cNvSpPr>
          <p:nvPr>
            <p:ph type="body" sz="quarter" idx="24"/>
          </p:nvPr>
        </p:nvSpPr>
        <p:spPr>
          <a:xfrm>
            <a:off x="1484830" y="5118100"/>
            <a:ext cx="2979220" cy="184666"/>
          </a:xfrm>
        </p:spPr>
        <p:txBody>
          <a:bodyPr/>
          <a:lstStyle/>
          <a:p>
            <a:r>
              <a:rPr lang="en-US" sz="1200" cap="all" dirty="0">
                <a:solidFill>
                  <a:srgbClr val="55A185"/>
                </a:solidFill>
                <a:latin typeface="Lato-Light"/>
                <a:cs typeface="Lato-Light"/>
              </a:rPr>
              <a:t>Software</a:t>
            </a:r>
          </a:p>
        </p:txBody>
      </p:sp>
      <p:sp>
        <p:nvSpPr>
          <p:cNvPr id="5" name="Textplatzhalter 4">
            <a:extLst>
              <a:ext uri="{FF2B5EF4-FFF2-40B4-BE49-F238E27FC236}">
                <a16:creationId xmlns:a16="http://schemas.microsoft.com/office/drawing/2014/main" id="{3C1897BE-D6B5-41AD-9954-A18E896A59C0}"/>
              </a:ext>
            </a:extLst>
          </p:cNvPr>
          <p:cNvSpPr>
            <a:spLocks noGrp="1"/>
          </p:cNvSpPr>
          <p:nvPr>
            <p:ph type="body" sz="quarter" idx="25"/>
          </p:nvPr>
        </p:nvSpPr>
        <p:spPr>
          <a:xfrm>
            <a:off x="1503581" y="5384059"/>
            <a:ext cx="2125366" cy="783291"/>
          </a:xfrm>
        </p:spPr>
        <p:txBody>
          <a:bodyPr/>
          <a:lstStyle/>
          <a:p>
            <a:pPr marL="209551" marR="30480">
              <a:lnSpc>
                <a:spcPct val="111100"/>
              </a:lnSpc>
              <a:spcAft>
                <a:spcPts val="300"/>
              </a:spcAft>
              <a:buClr>
                <a:schemeClr val="accent1"/>
              </a:buClr>
              <a:buSzPct val="77777"/>
              <a:tabLst>
                <a:tab pos="148590" algn="l"/>
              </a:tabLst>
            </a:pPr>
            <a:r>
              <a:rPr lang="en-US" sz="1000" dirty="0">
                <a:solidFill>
                  <a:schemeClr val="tx1">
                    <a:lumMod val="95000"/>
                    <a:lumOff val="5000"/>
                  </a:schemeClr>
                </a:solidFill>
              </a:rPr>
              <a:t>Cyber Security</a:t>
            </a:r>
          </a:p>
          <a:p>
            <a:pPr marL="209551" marR="30480">
              <a:lnSpc>
                <a:spcPct val="111100"/>
              </a:lnSpc>
              <a:spcAft>
                <a:spcPts val="300"/>
              </a:spcAft>
              <a:buClr>
                <a:schemeClr val="accent1"/>
              </a:buClr>
              <a:buSzPct val="77777"/>
              <a:tabLst>
                <a:tab pos="148590" algn="l"/>
              </a:tabLst>
            </a:pPr>
            <a:r>
              <a:rPr lang="en-US" sz="1000" dirty="0">
                <a:solidFill>
                  <a:schemeClr val="tx1">
                    <a:lumMod val="95000"/>
                    <a:lumOff val="5000"/>
                  </a:schemeClr>
                </a:solidFill>
              </a:rPr>
              <a:t>Analytics software</a:t>
            </a:r>
          </a:p>
          <a:p>
            <a:pPr marL="209551" marR="30480">
              <a:lnSpc>
                <a:spcPct val="111100"/>
              </a:lnSpc>
              <a:spcAft>
                <a:spcPts val="300"/>
              </a:spcAft>
              <a:buClr>
                <a:schemeClr val="accent1"/>
              </a:buClr>
              <a:buSzPct val="77777"/>
              <a:tabLst>
                <a:tab pos="148590" algn="l"/>
              </a:tabLst>
            </a:pPr>
            <a:r>
              <a:rPr lang="en-US" sz="1000" dirty="0">
                <a:solidFill>
                  <a:schemeClr val="tx1">
                    <a:lumMod val="95000"/>
                    <a:lumOff val="5000"/>
                  </a:schemeClr>
                </a:solidFill>
              </a:rPr>
              <a:t>Cloud software</a:t>
            </a:r>
          </a:p>
          <a:p>
            <a:pPr marL="209551" marR="30480">
              <a:lnSpc>
                <a:spcPct val="111100"/>
              </a:lnSpc>
              <a:spcAft>
                <a:spcPts val="300"/>
              </a:spcAft>
              <a:buClr>
                <a:schemeClr val="accent1"/>
              </a:buClr>
              <a:buSzPct val="77777"/>
              <a:tabLst>
                <a:tab pos="148590" algn="l"/>
              </a:tabLst>
            </a:pPr>
            <a:r>
              <a:rPr lang="en-US" sz="1000" dirty="0" err="1">
                <a:solidFill>
                  <a:schemeClr val="tx1">
                    <a:lumMod val="95000"/>
                    <a:lumOff val="5000"/>
                  </a:schemeClr>
                </a:solidFill>
              </a:rPr>
              <a:t>Saas</a:t>
            </a:r>
            <a:r>
              <a:rPr lang="en-US" sz="1000" dirty="0">
                <a:solidFill>
                  <a:schemeClr val="tx1">
                    <a:lumMod val="95000"/>
                    <a:lumOff val="5000"/>
                  </a:schemeClr>
                </a:solidFill>
              </a:rPr>
              <a:t> Management software</a:t>
            </a:r>
          </a:p>
        </p:txBody>
      </p:sp>
      <p:sp>
        <p:nvSpPr>
          <p:cNvPr id="7" name="Textplatzhalter 6">
            <a:extLst>
              <a:ext uri="{FF2B5EF4-FFF2-40B4-BE49-F238E27FC236}">
                <a16:creationId xmlns:a16="http://schemas.microsoft.com/office/drawing/2014/main" id="{A2AF0B0A-E9E1-469A-B440-70FBD4FDEDB6}"/>
              </a:ext>
            </a:extLst>
          </p:cNvPr>
          <p:cNvSpPr>
            <a:spLocks noGrp="1"/>
          </p:cNvSpPr>
          <p:nvPr>
            <p:ph type="body" sz="quarter" idx="14"/>
          </p:nvPr>
        </p:nvSpPr>
        <p:spPr>
          <a:xfrm>
            <a:off x="654050" y="9973493"/>
            <a:ext cx="6264000" cy="193899"/>
          </a:xfrm>
        </p:spPr>
        <p:txBody>
          <a:bodyPr/>
          <a:lstStyle/>
          <a:p>
            <a:br>
              <a:rPr lang="en-US" dirty="0"/>
            </a:br>
            <a:r>
              <a:rPr lang="en-US" dirty="0"/>
              <a:t>Source: ODDO BHF AM SAS</a:t>
            </a:r>
          </a:p>
        </p:txBody>
      </p:sp>
      <p:sp>
        <p:nvSpPr>
          <p:cNvPr id="9" name="Textplatzhalter 8">
            <a:extLst>
              <a:ext uri="{FF2B5EF4-FFF2-40B4-BE49-F238E27FC236}">
                <a16:creationId xmlns:a16="http://schemas.microsoft.com/office/drawing/2014/main" id="{5478884B-1B8B-4ADB-A1F1-9432961D9696}"/>
              </a:ext>
            </a:extLst>
          </p:cNvPr>
          <p:cNvSpPr>
            <a:spLocks noGrp="1"/>
          </p:cNvSpPr>
          <p:nvPr>
            <p:ph type="body" sz="quarter" idx="23"/>
          </p:nvPr>
        </p:nvSpPr>
        <p:spPr/>
        <p:txBody>
          <a:bodyPr/>
          <a:lstStyle/>
          <a:p>
            <a:r>
              <a:rPr lang="fr-FR" dirty="0">
                <a:solidFill>
                  <a:schemeClr val="tx1"/>
                </a:solidFill>
                <a:latin typeface="+mj-lt"/>
              </a:rPr>
              <a:t>ODDO BHF </a:t>
            </a:r>
            <a:r>
              <a:rPr lang="fr-FR" dirty="0" err="1">
                <a:solidFill>
                  <a:schemeClr val="tx1"/>
                </a:solidFill>
                <a:latin typeface="+mj-lt"/>
              </a:rPr>
              <a:t>Artificial</a:t>
            </a:r>
            <a:r>
              <a:rPr lang="fr-FR" dirty="0">
                <a:solidFill>
                  <a:schemeClr val="tx1"/>
                </a:solidFill>
                <a:latin typeface="+mj-lt"/>
              </a:rPr>
              <a:t> Intelligence – July 2023</a:t>
            </a:r>
            <a:endParaRPr lang="de-DE" dirty="0"/>
          </a:p>
        </p:txBody>
      </p:sp>
      <p:sp>
        <p:nvSpPr>
          <p:cNvPr id="10" name="Textplatzhalter 9">
            <a:extLst>
              <a:ext uri="{FF2B5EF4-FFF2-40B4-BE49-F238E27FC236}">
                <a16:creationId xmlns:a16="http://schemas.microsoft.com/office/drawing/2014/main" id="{B872ACBD-95FF-4659-B278-0FB910963D69}"/>
              </a:ext>
            </a:extLst>
          </p:cNvPr>
          <p:cNvSpPr>
            <a:spLocks noGrp="1"/>
          </p:cNvSpPr>
          <p:nvPr>
            <p:ph type="body" sz="quarter" idx="28"/>
          </p:nvPr>
        </p:nvSpPr>
        <p:spPr>
          <a:xfrm>
            <a:off x="4768850" y="5118100"/>
            <a:ext cx="2979220" cy="184666"/>
          </a:xfrm>
        </p:spPr>
        <p:txBody>
          <a:bodyPr/>
          <a:lstStyle/>
          <a:p>
            <a:r>
              <a:rPr lang="en-US" sz="1200" cap="all" dirty="0">
                <a:solidFill>
                  <a:srgbClr val="55A185"/>
                </a:solidFill>
                <a:latin typeface="Lato-Light"/>
                <a:cs typeface="Lato-Light"/>
              </a:rPr>
              <a:t>Hardware</a:t>
            </a:r>
          </a:p>
        </p:txBody>
      </p:sp>
      <p:sp>
        <p:nvSpPr>
          <p:cNvPr id="11" name="Textplatzhalter 10">
            <a:extLst>
              <a:ext uri="{FF2B5EF4-FFF2-40B4-BE49-F238E27FC236}">
                <a16:creationId xmlns:a16="http://schemas.microsoft.com/office/drawing/2014/main" id="{452A6D6A-665F-4CA6-8EF3-A8638BF3A6C0}"/>
              </a:ext>
            </a:extLst>
          </p:cNvPr>
          <p:cNvSpPr>
            <a:spLocks noGrp="1"/>
          </p:cNvSpPr>
          <p:nvPr>
            <p:ph type="body" sz="quarter" idx="29"/>
          </p:nvPr>
        </p:nvSpPr>
        <p:spPr>
          <a:xfrm>
            <a:off x="4768852" y="5384059"/>
            <a:ext cx="1368000" cy="783291"/>
          </a:xfrm>
        </p:spPr>
        <p:txBody>
          <a:bodyPr vert="horz" lIns="0" tIns="0" rIns="0" bIns="0" numCol="1" rtlCol="0">
            <a:spAutoFit/>
          </a:bodyPr>
          <a:lstStyle/>
          <a:p>
            <a:pPr marL="209551" marR="30480">
              <a:lnSpc>
                <a:spcPct val="111100"/>
              </a:lnSpc>
              <a:spcAft>
                <a:spcPts val="300"/>
              </a:spcAft>
              <a:buClr>
                <a:schemeClr val="accent1"/>
              </a:buClr>
              <a:buSzPct val="77777"/>
              <a:tabLst>
                <a:tab pos="148590" algn="l"/>
              </a:tabLst>
            </a:pPr>
            <a:r>
              <a:rPr lang="en-US" dirty="0">
                <a:solidFill>
                  <a:schemeClr val="tx1">
                    <a:lumMod val="95000"/>
                    <a:lumOff val="5000"/>
                  </a:schemeClr>
                </a:solidFill>
              </a:rPr>
              <a:t>5G Value chain</a:t>
            </a:r>
          </a:p>
          <a:p>
            <a:pPr marL="209551" marR="30480">
              <a:lnSpc>
                <a:spcPct val="111100"/>
              </a:lnSpc>
              <a:spcAft>
                <a:spcPts val="300"/>
              </a:spcAft>
              <a:buClr>
                <a:schemeClr val="accent1"/>
              </a:buClr>
              <a:buSzPct val="77777"/>
              <a:tabLst>
                <a:tab pos="148590" algn="l"/>
              </a:tabLst>
            </a:pPr>
            <a:r>
              <a:rPr lang="en-US" dirty="0">
                <a:solidFill>
                  <a:schemeClr val="tx1">
                    <a:lumMod val="95000"/>
                    <a:lumOff val="5000"/>
                  </a:schemeClr>
                </a:solidFill>
              </a:rPr>
              <a:t>Internet of Things</a:t>
            </a:r>
          </a:p>
          <a:p>
            <a:pPr marL="209551" marR="30480">
              <a:lnSpc>
                <a:spcPct val="111100"/>
              </a:lnSpc>
              <a:spcAft>
                <a:spcPts val="300"/>
              </a:spcAft>
              <a:buClr>
                <a:schemeClr val="accent1"/>
              </a:buClr>
              <a:buSzPct val="77777"/>
              <a:tabLst>
                <a:tab pos="148590" algn="l"/>
              </a:tabLst>
            </a:pPr>
            <a:r>
              <a:rPr lang="en-US" dirty="0">
                <a:solidFill>
                  <a:schemeClr val="tx1">
                    <a:lumMod val="95000"/>
                    <a:lumOff val="5000"/>
                  </a:schemeClr>
                </a:solidFill>
              </a:rPr>
              <a:t>Sensors</a:t>
            </a:r>
          </a:p>
          <a:p>
            <a:pPr marL="209551" marR="30480">
              <a:lnSpc>
                <a:spcPct val="111100"/>
              </a:lnSpc>
              <a:spcAft>
                <a:spcPts val="300"/>
              </a:spcAft>
              <a:buClr>
                <a:schemeClr val="accent1"/>
              </a:buClr>
              <a:buSzPct val="77777"/>
              <a:tabLst>
                <a:tab pos="148590" algn="l"/>
              </a:tabLst>
            </a:pPr>
            <a:r>
              <a:rPr lang="en-US" dirty="0">
                <a:solidFill>
                  <a:schemeClr val="tx1">
                    <a:lumMod val="95000"/>
                    <a:lumOff val="5000"/>
                  </a:schemeClr>
                </a:solidFill>
              </a:rPr>
              <a:t>AI Processing</a:t>
            </a:r>
          </a:p>
        </p:txBody>
      </p:sp>
      <p:sp>
        <p:nvSpPr>
          <p:cNvPr id="15" name="object 9">
            <a:extLst>
              <a:ext uri="{FF2B5EF4-FFF2-40B4-BE49-F238E27FC236}">
                <a16:creationId xmlns:a16="http://schemas.microsoft.com/office/drawing/2014/main" id="{9BFCEA04-BE45-48EB-AA5D-10EEC170404E}"/>
              </a:ext>
            </a:extLst>
          </p:cNvPr>
          <p:cNvSpPr txBox="1"/>
          <p:nvPr/>
        </p:nvSpPr>
        <p:spPr>
          <a:xfrm>
            <a:off x="1484830" y="6597588"/>
            <a:ext cx="1929537" cy="197490"/>
          </a:xfrm>
          <a:prstGeom prst="rect">
            <a:avLst/>
          </a:prstGeom>
        </p:spPr>
        <p:txBody>
          <a:bodyPr vert="horz" wrap="square" lIns="0" tIns="12700" rIns="0" bIns="0" rtlCol="0">
            <a:spAutoFit/>
          </a:bodyPr>
          <a:lstStyle/>
          <a:p>
            <a:pPr marL="12700">
              <a:lnSpc>
                <a:spcPct val="100000"/>
              </a:lnSpc>
              <a:spcBef>
                <a:spcPts val="100"/>
              </a:spcBef>
            </a:pPr>
            <a:r>
              <a:rPr lang="en-US" sz="1200" cap="all" dirty="0">
                <a:solidFill>
                  <a:srgbClr val="55A185"/>
                </a:solidFill>
                <a:latin typeface="Lato-Light"/>
                <a:cs typeface="Lato-Light"/>
              </a:rPr>
              <a:t>Internet Media</a:t>
            </a:r>
          </a:p>
        </p:txBody>
      </p:sp>
      <p:sp>
        <p:nvSpPr>
          <p:cNvPr id="16" name="object 10">
            <a:extLst>
              <a:ext uri="{FF2B5EF4-FFF2-40B4-BE49-F238E27FC236}">
                <a16:creationId xmlns:a16="http://schemas.microsoft.com/office/drawing/2014/main" id="{50816163-0CD4-4DBF-9D6E-99D0F3C70120}"/>
              </a:ext>
            </a:extLst>
          </p:cNvPr>
          <p:cNvSpPr txBox="1"/>
          <p:nvPr/>
        </p:nvSpPr>
        <p:spPr>
          <a:xfrm>
            <a:off x="1484830" y="6842125"/>
            <a:ext cx="2979220" cy="783291"/>
          </a:xfrm>
          <a:prstGeom prst="rect">
            <a:avLst/>
          </a:prstGeom>
        </p:spPr>
        <p:txBody>
          <a:bodyPr vert="horz" lIns="0" tIns="0" rIns="0" bIns="0" numCol="1" rtlCol="0">
            <a:spAutoFit/>
          </a:bodyPr>
          <a:lstStyle>
            <a:lvl1pPr marL="209551" marR="30480" indent="-171450" defTabSz="566792">
              <a:lnSpc>
                <a:spcPct val="111100"/>
              </a:lnSpc>
              <a:spcBef>
                <a:spcPts val="0"/>
              </a:spcBef>
              <a:spcAft>
                <a:spcPts val="300"/>
              </a:spcAft>
              <a:buClr>
                <a:schemeClr val="accent1"/>
              </a:buClr>
              <a:buSzPct val="77777"/>
              <a:buFont typeface="Wingdings" panose="05000000000000000000" pitchFamily="2" charset="2"/>
              <a:buChar char="§"/>
              <a:tabLst>
                <a:tab pos="148590" algn="l"/>
              </a:tabLst>
              <a:defRPr sz="1000">
                <a:solidFill>
                  <a:schemeClr val="tx1">
                    <a:lumMod val="95000"/>
                    <a:lumOff val="5000"/>
                  </a:schemeClr>
                </a:solidFill>
                <a:latin typeface="+mj-lt"/>
              </a:defRPr>
            </a:lvl1pPr>
            <a:lvl2pPr marL="454847" indent="-171450" defTabSz="566792">
              <a:lnSpc>
                <a:spcPct val="100000"/>
              </a:lnSpc>
              <a:spcBef>
                <a:spcPts val="0"/>
              </a:spcBef>
              <a:spcAft>
                <a:spcPts val="600"/>
              </a:spcAft>
              <a:buFont typeface="Wingdings" panose="05000000000000000000" pitchFamily="2" charset="2"/>
              <a:buChar char="§"/>
              <a:defRPr sz="1000">
                <a:latin typeface="+mj-lt"/>
              </a:defRPr>
            </a:lvl2pPr>
            <a:lvl3pPr marL="738242" indent="-171450" defTabSz="566792">
              <a:lnSpc>
                <a:spcPct val="100000"/>
              </a:lnSpc>
              <a:spcBef>
                <a:spcPts val="0"/>
              </a:spcBef>
              <a:spcAft>
                <a:spcPts val="600"/>
              </a:spcAft>
              <a:buFont typeface="Wingdings" panose="05000000000000000000" pitchFamily="2" charset="2"/>
              <a:buChar char="§"/>
              <a:defRPr sz="1000">
                <a:latin typeface="+mj-lt"/>
              </a:defRPr>
            </a:lvl3pPr>
            <a:lvl4pPr marL="1021639" indent="-171450" defTabSz="566792">
              <a:lnSpc>
                <a:spcPct val="100000"/>
              </a:lnSpc>
              <a:spcBef>
                <a:spcPts val="0"/>
              </a:spcBef>
              <a:spcAft>
                <a:spcPts val="600"/>
              </a:spcAft>
              <a:buFont typeface="Wingdings" panose="05000000000000000000" pitchFamily="2" charset="2"/>
              <a:buChar char="§"/>
              <a:defRPr sz="1000">
                <a:latin typeface="+mj-lt"/>
              </a:defRPr>
            </a:lvl4pPr>
            <a:lvl5pPr marL="1305036" indent="-171450" defTabSz="566792">
              <a:lnSpc>
                <a:spcPct val="100000"/>
              </a:lnSpc>
              <a:spcBef>
                <a:spcPts val="0"/>
              </a:spcBef>
              <a:spcAft>
                <a:spcPts val="600"/>
              </a:spcAft>
              <a:buFont typeface="Wingdings" panose="05000000000000000000" pitchFamily="2" charset="2"/>
              <a:buChar char="§"/>
              <a:defRPr sz="1000">
                <a:latin typeface="+mj-lt"/>
              </a:defRPr>
            </a:lvl5pPr>
            <a:lvl6pPr marL="1558679" indent="-141698" defTabSz="566792">
              <a:lnSpc>
                <a:spcPct val="90000"/>
              </a:lnSpc>
              <a:spcBef>
                <a:spcPts val="310"/>
              </a:spcBef>
              <a:buFont typeface="Arial" panose="020B0604020202020204" pitchFamily="34" charset="0"/>
              <a:buChar char="•"/>
              <a:defRPr sz="1116"/>
            </a:lvl6pPr>
            <a:lvl7pPr marL="1842076" indent="-141698" defTabSz="566792">
              <a:lnSpc>
                <a:spcPct val="90000"/>
              </a:lnSpc>
              <a:spcBef>
                <a:spcPts val="310"/>
              </a:spcBef>
              <a:buFont typeface="Arial" panose="020B0604020202020204" pitchFamily="34" charset="0"/>
              <a:buChar char="•"/>
              <a:defRPr sz="1116"/>
            </a:lvl7pPr>
            <a:lvl8pPr marL="2125472" indent="-141698" defTabSz="566792">
              <a:lnSpc>
                <a:spcPct val="90000"/>
              </a:lnSpc>
              <a:spcBef>
                <a:spcPts val="310"/>
              </a:spcBef>
              <a:buFont typeface="Arial" panose="020B0604020202020204" pitchFamily="34" charset="0"/>
              <a:buChar char="•"/>
              <a:defRPr sz="1116"/>
            </a:lvl8pPr>
            <a:lvl9pPr marL="2408869" indent="-141698" defTabSz="566792">
              <a:lnSpc>
                <a:spcPct val="90000"/>
              </a:lnSpc>
              <a:spcBef>
                <a:spcPts val="310"/>
              </a:spcBef>
              <a:buFont typeface="Arial" panose="020B0604020202020204" pitchFamily="34" charset="0"/>
              <a:buChar char="•"/>
              <a:defRPr sz="1116"/>
            </a:lvl9pPr>
          </a:lstStyle>
          <a:p>
            <a:r>
              <a:rPr lang="en-US" dirty="0"/>
              <a:t>Social Network</a:t>
            </a:r>
          </a:p>
          <a:p>
            <a:r>
              <a:rPr lang="en-US" dirty="0"/>
              <a:t>Online retail &amp; marketplace</a:t>
            </a:r>
          </a:p>
          <a:p>
            <a:r>
              <a:rPr lang="en-US" dirty="0"/>
              <a:t>Internet App</a:t>
            </a:r>
          </a:p>
          <a:p>
            <a:r>
              <a:rPr lang="en-US" dirty="0"/>
              <a:t>Video communication</a:t>
            </a:r>
          </a:p>
        </p:txBody>
      </p:sp>
      <p:sp>
        <p:nvSpPr>
          <p:cNvPr id="17" name="object 14">
            <a:extLst>
              <a:ext uri="{FF2B5EF4-FFF2-40B4-BE49-F238E27FC236}">
                <a16:creationId xmlns:a16="http://schemas.microsoft.com/office/drawing/2014/main" id="{9C4E290C-0BCD-4096-AAA6-2411626B2BB0}"/>
              </a:ext>
            </a:extLst>
          </p:cNvPr>
          <p:cNvSpPr txBox="1"/>
          <p:nvPr/>
        </p:nvSpPr>
        <p:spPr>
          <a:xfrm>
            <a:off x="4768850" y="6597588"/>
            <a:ext cx="3024000" cy="197490"/>
          </a:xfrm>
          <a:prstGeom prst="rect">
            <a:avLst/>
          </a:prstGeom>
        </p:spPr>
        <p:txBody>
          <a:bodyPr vert="horz" wrap="square" lIns="0" tIns="12700" rIns="0" bIns="0" rtlCol="0">
            <a:spAutoFit/>
          </a:bodyPr>
          <a:lstStyle/>
          <a:p>
            <a:pPr marL="12700">
              <a:lnSpc>
                <a:spcPct val="100000"/>
              </a:lnSpc>
              <a:spcBef>
                <a:spcPts val="100"/>
              </a:spcBef>
            </a:pPr>
            <a:r>
              <a:rPr lang="en-US" sz="1200" cap="all" spc="-10" dirty="0">
                <a:solidFill>
                  <a:srgbClr val="55A185"/>
                </a:solidFill>
                <a:latin typeface="Lato-Light"/>
                <a:cs typeface="Lato-Light"/>
              </a:rPr>
              <a:t>Healthcare</a:t>
            </a:r>
          </a:p>
        </p:txBody>
      </p:sp>
      <p:sp>
        <p:nvSpPr>
          <p:cNvPr id="18" name="object 15">
            <a:extLst>
              <a:ext uri="{FF2B5EF4-FFF2-40B4-BE49-F238E27FC236}">
                <a16:creationId xmlns:a16="http://schemas.microsoft.com/office/drawing/2014/main" id="{F6F23ADC-9007-4DA6-80ED-F083AC88E002}"/>
              </a:ext>
            </a:extLst>
          </p:cNvPr>
          <p:cNvSpPr txBox="1"/>
          <p:nvPr/>
        </p:nvSpPr>
        <p:spPr>
          <a:xfrm>
            <a:off x="4768850" y="6842125"/>
            <a:ext cx="1368000" cy="992579"/>
          </a:xfrm>
          <a:prstGeom prst="rect">
            <a:avLst/>
          </a:prstGeom>
        </p:spPr>
        <p:txBody>
          <a:bodyPr vert="horz" lIns="0" tIns="0" rIns="0" bIns="0" numCol="1" rtlCol="0">
            <a:spAutoFit/>
          </a:bodyPr>
          <a:lstStyle>
            <a:defPPr>
              <a:defRPr lang="fr-FR"/>
            </a:defPPr>
            <a:lvl1pPr marL="209551" marR="30480" indent="-171450" defTabSz="566792">
              <a:lnSpc>
                <a:spcPct val="111100"/>
              </a:lnSpc>
              <a:spcBef>
                <a:spcPts val="0"/>
              </a:spcBef>
              <a:spcAft>
                <a:spcPts val="300"/>
              </a:spcAft>
              <a:buClr>
                <a:schemeClr val="accent1"/>
              </a:buClr>
              <a:buSzPct val="77777"/>
              <a:buFont typeface="Wingdings" panose="05000000000000000000" pitchFamily="2" charset="2"/>
              <a:buChar char="§"/>
              <a:tabLst>
                <a:tab pos="148590" algn="l"/>
              </a:tabLst>
              <a:defRPr sz="1000">
                <a:solidFill>
                  <a:schemeClr val="tx1">
                    <a:lumMod val="95000"/>
                    <a:lumOff val="5000"/>
                  </a:schemeClr>
                </a:solidFill>
                <a:latin typeface="+mj-lt"/>
              </a:defRPr>
            </a:lvl1pPr>
            <a:lvl2pPr marL="454847" indent="-171450" defTabSz="566792">
              <a:lnSpc>
                <a:spcPct val="100000"/>
              </a:lnSpc>
              <a:spcBef>
                <a:spcPts val="0"/>
              </a:spcBef>
              <a:spcAft>
                <a:spcPts val="600"/>
              </a:spcAft>
              <a:buFont typeface="Wingdings" panose="05000000000000000000" pitchFamily="2" charset="2"/>
              <a:buChar char="§"/>
              <a:defRPr sz="1000">
                <a:latin typeface="+mj-lt"/>
              </a:defRPr>
            </a:lvl2pPr>
            <a:lvl3pPr marL="738242" indent="-171450" defTabSz="566792">
              <a:lnSpc>
                <a:spcPct val="100000"/>
              </a:lnSpc>
              <a:spcBef>
                <a:spcPts val="0"/>
              </a:spcBef>
              <a:spcAft>
                <a:spcPts val="600"/>
              </a:spcAft>
              <a:buFont typeface="Wingdings" panose="05000000000000000000" pitchFamily="2" charset="2"/>
              <a:buChar char="§"/>
              <a:defRPr sz="1000">
                <a:latin typeface="+mj-lt"/>
              </a:defRPr>
            </a:lvl3pPr>
            <a:lvl4pPr marL="1021639" indent="-171450" defTabSz="566792">
              <a:lnSpc>
                <a:spcPct val="100000"/>
              </a:lnSpc>
              <a:spcBef>
                <a:spcPts val="0"/>
              </a:spcBef>
              <a:spcAft>
                <a:spcPts val="600"/>
              </a:spcAft>
              <a:buFont typeface="Wingdings" panose="05000000000000000000" pitchFamily="2" charset="2"/>
              <a:buChar char="§"/>
              <a:defRPr sz="1000">
                <a:latin typeface="+mj-lt"/>
              </a:defRPr>
            </a:lvl4pPr>
            <a:lvl5pPr marL="1305036" indent="-171450" defTabSz="566792">
              <a:lnSpc>
                <a:spcPct val="100000"/>
              </a:lnSpc>
              <a:spcBef>
                <a:spcPts val="0"/>
              </a:spcBef>
              <a:spcAft>
                <a:spcPts val="600"/>
              </a:spcAft>
              <a:buFont typeface="Wingdings" panose="05000000000000000000" pitchFamily="2" charset="2"/>
              <a:buChar char="§"/>
              <a:defRPr sz="1000">
                <a:latin typeface="+mj-lt"/>
              </a:defRPr>
            </a:lvl5pPr>
            <a:lvl6pPr marL="1558679" indent="-141698" defTabSz="566792">
              <a:lnSpc>
                <a:spcPct val="90000"/>
              </a:lnSpc>
              <a:spcBef>
                <a:spcPts val="310"/>
              </a:spcBef>
              <a:buFont typeface="Arial" panose="020B0604020202020204" pitchFamily="34" charset="0"/>
              <a:buChar char="•"/>
              <a:defRPr sz="1116"/>
            </a:lvl6pPr>
            <a:lvl7pPr marL="1842076" indent="-141698" defTabSz="566792">
              <a:lnSpc>
                <a:spcPct val="90000"/>
              </a:lnSpc>
              <a:spcBef>
                <a:spcPts val="310"/>
              </a:spcBef>
              <a:buFont typeface="Arial" panose="020B0604020202020204" pitchFamily="34" charset="0"/>
              <a:buChar char="•"/>
              <a:defRPr sz="1116"/>
            </a:lvl7pPr>
            <a:lvl8pPr marL="2125472" indent="-141698" defTabSz="566792">
              <a:lnSpc>
                <a:spcPct val="90000"/>
              </a:lnSpc>
              <a:spcBef>
                <a:spcPts val="310"/>
              </a:spcBef>
              <a:buFont typeface="Arial" panose="020B0604020202020204" pitchFamily="34" charset="0"/>
              <a:buChar char="•"/>
              <a:defRPr sz="1116"/>
            </a:lvl8pPr>
            <a:lvl9pPr marL="2408869" indent="-141698" defTabSz="566792">
              <a:lnSpc>
                <a:spcPct val="90000"/>
              </a:lnSpc>
              <a:spcBef>
                <a:spcPts val="310"/>
              </a:spcBef>
              <a:buFont typeface="Arial" panose="020B0604020202020204" pitchFamily="34" charset="0"/>
              <a:buChar char="•"/>
              <a:defRPr sz="1116"/>
            </a:lvl9pPr>
          </a:lstStyle>
          <a:p>
            <a:r>
              <a:rPr lang="en-US" dirty="0"/>
              <a:t>Biopharma</a:t>
            </a:r>
          </a:p>
          <a:p>
            <a:r>
              <a:rPr lang="en-US" dirty="0" err="1"/>
              <a:t>Medtech</a:t>
            </a:r>
            <a:endParaRPr lang="en-US" dirty="0"/>
          </a:p>
          <a:p>
            <a:r>
              <a:rPr lang="en-US" dirty="0"/>
              <a:t>Tests &amp; Diagnostics</a:t>
            </a:r>
          </a:p>
          <a:p>
            <a:r>
              <a:rPr lang="en-US" dirty="0"/>
              <a:t>Genome editing</a:t>
            </a:r>
          </a:p>
          <a:p>
            <a:endParaRPr lang="en-US" dirty="0"/>
          </a:p>
        </p:txBody>
      </p:sp>
      <p:sp>
        <p:nvSpPr>
          <p:cNvPr id="51" name="Textplatzhalter 5">
            <a:extLst>
              <a:ext uri="{FF2B5EF4-FFF2-40B4-BE49-F238E27FC236}">
                <a16:creationId xmlns:a16="http://schemas.microsoft.com/office/drawing/2014/main" id="{C89D456C-61E4-47F8-BB7D-7A581450DA28}"/>
              </a:ext>
            </a:extLst>
          </p:cNvPr>
          <p:cNvSpPr>
            <a:spLocks noGrp="1"/>
          </p:cNvSpPr>
          <p:nvPr>
            <p:ph type="body" sz="quarter" idx="26"/>
          </p:nvPr>
        </p:nvSpPr>
        <p:spPr>
          <a:xfrm>
            <a:off x="653426" y="4540827"/>
            <a:ext cx="6249026" cy="369332"/>
          </a:xfrm>
        </p:spPr>
        <p:txBody>
          <a:bodyPr/>
          <a:lstStyle/>
          <a:p>
            <a:pPr>
              <a:spcAft>
                <a:spcPts val="600"/>
              </a:spcAft>
            </a:pPr>
            <a:r>
              <a:rPr lang="en-US" sz="1200" dirty="0">
                <a:latin typeface="Lato-Light" panose="020F0302020204030203" pitchFamily="34" charset="0"/>
              </a:rPr>
              <a:t>The fund offers our clients direct exposure to high-growth sub-themes encompassing all aspects of the artificial intelligence theme</a:t>
            </a:r>
          </a:p>
        </p:txBody>
      </p:sp>
      <p:sp>
        <p:nvSpPr>
          <p:cNvPr id="58" name="object 9">
            <a:extLst>
              <a:ext uri="{FF2B5EF4-FFF2-40B4-BE49-F238E27FC236}">
                <a16:creationId xmlns:a16="http://schemas.microsoft.com/office/drawing/2014/main" id="{63625FA8-092E-45D1-947F-42722259BB2D}"/>
              </a:ext>
            </a:extLst>
          </p:cNvPr>
          <p:cNvSpPr txBox="1"/>
          <p:nvPr/>
        </p:nvSpPr>
        <p:spPr>
          <a:xfrm>
            <a:off x="1494316" y="8089900"/>
            <a:ext cx="1929537" cy="197490"/>
          </a:xfrm>
          <a:prstGeom prst="rect">
            <a:avLst/>
          </a:prstGeom>
        </p:spPr>
        <p:txBody>
          <a:bodyPr vert="horz" wrap="square" lIns="0" tIns="12700" rIns="0" bIns="0" rtlCol="0">
            <a:spAutoFit/>
          </a:bodyPr>
          <a:lstStyle/>
          <a:p>
            <a:pPr marL="12700">
              <a:lnSpc>
                <a:spcPct val="100000"/>
              </a:lnSpc>
              <a:spcBef>
                <a:spcPts val="100"/>
              </a:spcBef>
            </a:pPr>
            <a:r>
              <a:rPr lang="en-US" sz="1200" cap="all" dirty="0">
                <a:solidFill>
                  <a:srgbClr val="55A185"/>
                </a:solidFill>
                <a:latin typeface="Lato-Light"/>
                <a:cs typeface="Lato-Light"/>
              </a:rPr>
              <a:t>Cyclical AI</a:t>
            </a:r>
          </a:p>
        </p:txBody>
      </p:sp>
      <p:sp>
        <p:nvSpPr>
          <p:cNvPr id="59" name="object 10">
            <a:extLst>
              <a:ext uri="{FF2B5EF4-FFF2-40B4-BE49-F238E27FC236}">
                <a16:creationId xmlns:a16="http://schemas.microsoft.com/office/drawing/2014/main" id="{16435B1C-7A4B-44EA-8229-589EE469A470}"/>
              </a:ext>
            </a:extLst>
          </p:cNvPr>
          <p:cNvSpPr txBox="1"/>
          <p:nvPr/>
        </p:nvSpPr>
        <p:spPr>
          <a:xfrm>
            <a:off x="1494316" y="8331821"/>
            <a:ext cx="2588734" cy="1322054"/>
          </a:xfrm>
          <a:prstGeom prst="rect">
            <a:avLst/>
          </a:prstGeom>
        </p:spPr>
        <p:txBody>
          <a:bodyPr vert="horz" wrap="square" lIns="0" tIns="0" rIns="0" bIns="0" numCol="1" rtlCol="0">
            <a:spAutoFit/>
          </a:bodyPr>
          <a:lstStyle>
            <a:defPPr>
              <a:defRPr lang="fr-FR"/>
            </a:defPPr>
            <a:lvl1pPr marL="209551" marR="30480" indent="-171450" defTabSz="566792">
              <a:lnSpc>
                <a:spcPct val="111100"/>
              </a:lnSpc>
              <a:spcBef>
                <a:spcPts val="0"/>
              </a:spcBef>
              <a:spcAft>
                <a:spcPts val="300"/>
              </a:spcAft>
              <a:buClr>
                <a:schemeClr val="accent1"/>
              </a:buClr>
              <a:buSzPct val="77777"/>
              <a:buFont typeface="Wingdings" panose="05000000000000000000" pitchFamily="2" charset="2"/>
              <a:buChar char="§"/>
              <a:tabLst>
                <a:tab pos="148590" algn="l"/>
              </a:tabLst>
              <a:defRPr sz="1000">
                <a:solidFill>
                  <a:schemeClr val="tx1">
                    <a:lumMod val="95000"/>
                    <a:lumOff val="5000"/>
                  </a:schemeClr>
                </a:solidFill>
                <a:latin typeface="+mj-lt"/>
              </a:defRPr>
            </a:lvl1pPr>
            <a:lvl2pPr marL="454847" indent="-171450" defTabSz="566792">
              <a:lnSpc>
                <a:spcPct val="100000"/>
              </a:lnSpc>
              <a:spcBef>
                <a:spcPts val="0"/>
              </a:spcBef>
              <a:spcAft>
                <a:spcPts val="600"/>
              </a:spcAft>
              <a:buFont typeface="Wingdings" panose="05000000000000000000" pitchFamily="2" charset="2"/>
              <a:buChar char="§"/>
              <a:defRPr sz="1000">
                <a:latin typeface="+mj-lt"/>
              </a:defRPr>
            </a:lvl2pPr>
            <a:lvl3pPr marL="738242" indent="-171450" defTabSz="566792">
              <a:lnSpc>
                <a:spcPct val="100000"/>
              </a:lnSpc>
              <a:spcBef>
                <a:spcPts val="0"/>
              </a:spcBef>
              <a:spcAft>
                <a:spcPts val="600"/>
              </a:spcAft>
              <a:buFont typeface="Wingdings" panose="05000000000000000000" pitchFamily="2" charset="2"/>
              <a:buChar char="§"/>
              <a:defRPr sz="1000">
                <a:latin typeface="+mj-lt"/>
              </a:defRPr>
            </a:lvl3pPr>
            <a:lvl4pPr marL="1021639" indent="-171450" defTabSz="566792">
              <a:lnSpc>
                <a:spcPct val="100000"/>
              </a:lnSpc>
              <a:spcBef>
                <a:spcPts val="0"/>
              </a:spcBef>
              <a:spcAft>
                <a:spcPts val="600"/>
              </a:spcAft>
              <a:buFont typeface="Wingdings" panose="05000000000000000000" pitchFamily="2" charset="2"/>
              <a:buChar char="§"/>
              <a:defRPr sz="1000">
                <a:latin typeface="+mj-lt"/>
              </a:defRPr>
            </a:lvl4pPr>
            <a:lvl5pPr marL="1305036" indent="-171450" defTabSz="566792">
              <a:lnSpc>
                <a:spcPct val="100000"/>
              </a:lnSpc>
              <a:spcBef>
                <a:spcPts val="0"/>
              </a:spcBef>
              <a:spcAft>
                <a:spcPts val="600"/>
              </a:spcAft>
              <a:buFont typeface="Wingdings" panose="05000000000000000000" pitchFamily="2" charset="2"/>
              <a:buChar char="§"/>
              <a:defRPr sz="1000">
                <a:latin typeface="+mj-lt"/>
              </a:defRPr>
            </a:lvl5pPr>
            <a:lvl6pPr marL="1558679" indent="-141698" defTabSz="566792">
              <a:lnSpc>
                <a:spcPct val="90000"/>
              </a:lnSpc>
              <a:spcBef>
                <a:spcPts val="310"/>
              </a:spcBef>
              <a:buFont typeface="Arial" panose="020B0604020202020204" pitchFamily="34" charset="0"/>
              <a:buChar char="•"/>
              <a:defRPr sz="1116"/>
            </a:lvl6pPr>
            <a:lvl7pPr marL="1842076" indent="-141698" defTabSz="566792">
              <a:lnSpc>
                <a:spcPct val="90000"/>
              </a:lnSpc>
              <a:spcBef>
                <a:spcPts val="310"/>
              </a:spcBef>
              <a:buFont typeface="Arial" panose="020B0604020202020204" pitchFamily="34" charset="0"/>
              <a:buChar char="•"/>
              <a:defRPr sz="1116"/>
            </a:lvl7pPr>
            <a:lvl8pPr marL="2125472" indent="-141698" defTabSz="566792">
              <a:lnSpc>
                <a:spcPct val="90000"/>
              </a:lnSpc>
              <a:spcBef>
                <a:spcPts val="310"/>
              </a:spcBef>
              <a:buFont typeface="Arial" panose="020B0604020202020204" pitchFamily="34" charset="0"/>
              <a:buChar char="•"/>
              <a:defRPr sz="1116"/>
            </a:lvl8pPr>
            <a:lvl9pPr marL="2408869" indent="-141698" defTabSz="566792">
              <a:lnSpc>
                <a:spcPct val="90000"/>
              </a:lnSpc>
              <a:spcBef>
                <a:spcPts val="310"/>
              </a:spcBef>
              <a:buFont typeface="Arial" panose="020B0604020202020204" pitchFamily="34" charset="0"/>
              <a:buChar char="•"/>
              <a:defRPr sz="1116"/>
            </a:lvl9pPr>
          </a:lstStyle>
          <a:p>
            <a:r>
              <a:rPr lang="en-US" dirty="0"/>
              <a:t>Banks</a:t>
            </a:r>
          </a:p>
          <a:p>
            <a:r>
              <a:rPr lang="en-US" dirty="0"/>
              <a:t>Insurance</a:t>
            </a:r>
          </a:p>
          <a:p>
            <a:r>
              <a:rPr lang="en-US" dirty="0"/>
              <a:t>Industrials</a:t>
            </a:r>
          </a:p>
          <a:p>
            <a:r>
              <a:rPr lang="en-US" dirty="0"/>
              <a:t>Logistics</a:t>
            </a:r>
          </a:p>
          <a:p>
            <a:endParaRPr lang="en-US" dirty="0"/>
          </a:p>
          <a:p>
            <a:endParaRPr lang="en-US" dirty="0"/>
          </a:p>
        </p:txBody>
      </p:sp>
      <p:sp>
        <p:nvSpPr>
          <p:cNvPr id="26" name="ZoneTexte 38">
            <a:extLst>
              <a:ext uri="{FF2B5EF4-FFF2-40B4-BE49-F238E27FC236}">
                <a16:creationId xmlns:a16="http://schemas.microsoft.com/office/drawing/2014/main" id="{892C3C1D-D888-4012-9703-48DE8D8BE369}"/>
              </a:ext>
            </a:extLst>
          </p:cNvPr>
          <p:cNvSpPr txBox="1"/>
          <p:nvPr/>
        </p:nvSpPr>
        <p:spPr>
          <a:xfrm>
            <a:off x="540079" y="9601815"/>
            <a:ext cx="6895771" cy="523220"/>
          </a:xfrm>
          <a:prstGeom prst="rect">
            <a:avLst/>
          </a:prstGeom>
          <a:noFill/>
        </p:spPr>
        <p:txBody>
          <a:bodyPr wrap="square">
            <a:spAutoFit/>
          </a:bodyPr>
          <a:lstStyle/>
          <a:p>
            <a:r>
              <a:rPr lang="en-US" sz="1400" b="1" dirty="0">
                <a:highlight>
                  <a:srgbClr val="FFFF00"/>
                </a:highlight>
              </a:rPr>
              <a:t>The fund is exposed to a risk of capital loss. These sector examples are not investment recommendations.</a:t>
            </a:r>
          </a:p>
        </p:txBody>
      </p:sp>
      <p:pic>
        <p:nvPicPr>
          <p:cNvPr id="6" name="Graphic 25">
            <a:extLst>
              <a:ext uri="{FF2B5EF4-FFF2-40B4-BE49-F238E27FC236}">
                <a16:creationId xmlns:a16="http://schemas.microsoft.com/office/drawing/2014/main" id="{26DA3DA9-8696-C247-830C-2125DA7A872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0250" y="5118100"/>
            <a:ext cx="540000" cy="540000"/>
          </a:xfrm>
          <a:prstGeom prst="rect">
            <a:avLst/>
          </a:prstGeom>
        </p:spPr>
      </p:pic>
      <p:pic>
        <p:nvPicPr>
          <p:cNvPr id="8" name="Graphic 26">
            <a:extLst>
              <a:ext uri="{FF2B5EF4-FFF2-40B4-BE49-F238E27FC236}">
                <a16:creationId xmlns:a16="http://schemas.microsoft.com/office/drawing/2014/main" id="{93C88A9E-8B45-E817-64D8-D8201AC1180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56007" y="5118100"/>
            <a:ext cx="540000" cy="540000"/>
          </a:xfrm>
          <a:prstGeom prst="rect">
            <a:avLst/>
          </a:prstGeom>
        </p:spPr>
      </p:pic>
      <p:pic>
        <p:nvPicPr>
          <p:cNvPr id="12" name="Graphic 28">
            <a:extLst>
              <a:ext uri="{FF2B5EF4-FFF2-40B4-BE49-F238E27FC236}">
                <a16:creationId xmlns:a16="http://schemas.microsoft.com/office/drawing/2014/main" id="{8A1359AD-43AC-4580-BAB8-C682C48172F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0250" y="6632918"/>
            <a:ext cx="540000" cy="540000"/>
          </a:xfrm>
          <a:prstGeom prst="rect">
            <a:avLst/>
          </a:prstGeom>
        </p:spPr>
      </p:pic>
      <p:pic>
        <p:nvPicPr>
          <p:cNvPr id="19" name="Graphic 33">
            <a:extLst>
              <a:ext uri="{FF2B5EF4-FFF2-40B4-BE49-F238E27FC236}">
                <a16:creationId xmlns:a16="http://schemas.microsoft.com/office/drawing/2014/main" id="{ED2E36E1-F5ED-0D5F-3908-771E7F06A23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956007" y="6632918"/>
            <a:ext cx="540000" cy="540000"/>
          </a:xfrm>
          <a:prstGeom prst="rect">
            <a:avLst/>
          </a:prstGeom>
        </p:spPr>
      </p:pic>
      <p:grpSp>
        <p:nvGrpSpPr>
          <p:cNvPr id="21" name="Gruppieren 20">
            <a:extLst>
              <a:ext uri="{FF2B5EF4-FFF2-40B4-BE49-F238E27FC236}">
                <a16:creationId xmlns:a16="http://schemas.microsoft.com/office/drawing/2014/main" id="{5726117C-ED55-F3CE-B2EF-F0F8AE52D7D1}"/>
              </a:ext>
            </a:extLst>
          </p:cNvPr>
          <p:cNvGrpSpPr/>
          <p:nvPr/>
        </p:nvGrpSpPr>
        <p:grpSpPr>
          <a:xfrm>
            <a:off x="730250" y="8159500"/>
            <a:ext cx="540000" cy="540000"/>
            <a:chOff x="10119249" y="2039258"/>
            <a:chExt cx="655207" cy="655207"/>
          </a:xfrm>
          <a:solidFill>
            <a:srgbClr val="B8CAB4"/>
          </a:solidFill>
        </p:grpSpPr>
        <p:pic>
          <p:nvPicPr>
            <p:cNvPr id="14" name="Graphic 30">
              <a:extLst>
                <a:ext uri="{FF2B5EF4-FFF2-40B4-BE49-F238E27FC236}">
                  <a16:creationId xmlns:a16="http://schemas.microsoft.com/office/drawing/2014/main" id="{16370B03-61CF-3E2B-13B1-B9B2BB4FCD9C}"/>
                </a:ext>
              </a:extLst>
            </p:cNvPr>
            <p:cNvPicPr>
              <a:picLocks noChangeAspect="1"/>
            </p:cNvPicPr>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l="38843" t="37338" r="37342" b="38246"/>
            <a:stretch/>
          </p:blipFill>
          <p:spPr>
            <a:xfrm>
              <a:off x="10277023" y="2202209"/>
              <a:ext cx="409330" cy="324393"/>
            </a:xfrm>
            <a:prstGeom prst="rect">
              <a:avLst/>
            </a:prstGeom>
          </p:spPr>
        </p:pic>
        <p:pic>
          <p:nvPicPr>
            <p:cNvPr id="20" name="Graphic 31">
              <a:extLst>
                <a:ext uri="{FF2B5EF4-FFF2-40B4-BE49-F238E27FC236}">
                  <a16:creationId xmlns:a16="http://schemas.microsoft.com/office/drawing/2014/main" id="{CF09A5EF-8F84-1FF4-DEB6-78EB3435229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119249" y="2039258"/>
              <a:ext cx="655207" cy="655207"/>
            </a:xfrm>
            <a:prstGeom prst="rect">
              <a:avLst/>
            </a:prstGeom>
          </p:spPr>
        </p:pic>
      </p:grpSp>
    </p:spTree>
    <p:extLst>
      <p:ext uri="{BB962C8B-B14F-4D97-AF65-F5344CB8AC3E}">
        <p14:creationId xmlns:p14="http://schemas.microsoft.com/office/powerpoint/2010/main" val="3520034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feil: nach unten 5">
            <a:extLst>
              <a:ext uri="{FF2B5EF4-FFF2-40B4-BE49-F238E27FC236}">
                <a16:creationId xmlns:a16="http://schemas.microsoft.com/office/drawing/2014/main" id="{36CC7512-7290-F8E3-29CE-2850B2363779}"/>
              </a:ext>
            </a:extLst>
          </p:cNvPr>
          <p:cNvSpPr/>
          <p:nvPr/>
        </p:nvSpPr>
        <p:spPr>
          <a:xfrm>
            <a:off x="6147920" y="2679700"/>
            <a:ext cx="324000" cy="2268000"/>
          </a:xfrm>
          <a:prstGeom prst="downArrow">
            <a:avLst/>
          </a:prstGeom>
          <a:solidFill>
            <a:srgbClr val="B8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7" name="Picture Placeholder 3">
            <a:extLst>
              <a:ext uri="{FF2B5EF4-FFF2-40B4-BE49-F238E27FC236}">
                <a16:creationId xmlns:a16="http://schemas.microsoft.com/office/drawing/2014/main" id="{3D41DDA6-0B4F-4891-BDAB-431C185AFB8E}"/>
              </a:ext>
            </a:extLst>
          </p:cNvPr>
          <p:cNvPicPr>
            <a:picLocks noChangeAspect="1"/>
          </p:cNvPicPr>
          <p:nvPr/>
        </p:nvPicPr>
        <p:blipFill>
          <a:blip r:embed="rId2"/>
          <a:srcRect t="14689" b="14689"/>
          <a:stretch/>
        </p:blipFill>
        <p:spPr>
          <a:xfrm>
            <a:off x="1452717" y="6806766"/>
            <a:ext cx="1080000" cy="1080000"/>
          </a:xfrm>
          <a:prstGeom prst="ellipse">
            <a:avLst/>
          </a:prstGeom>
        </p:spPr>
      </p:pic>
      <p:sp>
        <p:nvSpPr>
          <p:cNvPr id="52" name="Virage 54">
            <a:extLst>
              <a:ext uri="{FF2B5EF4-FFF2-40B4-BE49-F238E27FC236}">
                <a16:creationId xmlns:a16="http://schemas.microsoft.com/office/drawing/2014/main" id="{FD701791-3373-4B5B-BDBA-55DD6D1358A6}"/>
              </a:ext>
            </a:extLst>
          </p:cNvPr>
          <p:cNvSpPr/>
          <p:nvPr/>
        </p:nvSpPr>
        <p:spPr>
          <a:xfrm>
            <a:off x="1316529" y="2451100"/>
            <a:ext cx="4519122" cy="396000"/>
          </a:xfrm>
          <a:prstGeom prst="bentArrow">
            <a:avLst>
              <a:gd name="adj1" fmla="val 39878"/>
              <a:gd name="adj2" fmla="val 19939"/>
              <a:gd name="adj3" fmla="val 42858"/>
              <a:gd name="adj4" fmla="val 57785"/>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srgbClr val="FFFFFF"/>
              </a:solidFill>
            </a:endParaRPr>
          </a:p>
        </p:txBody>
      </p:sp>
      <p:sp>
        <p:nvSpPr>
          <p:cNvPr id="53" name="Flèche vers le haut 6">
            <a:extLst>
              <a:ext uri="{FF2B5EF4-FFF2-40B4-BE49-F238E27FC236}">
                <a16:creationId xmlns:a16="http://schemas.microsoft.com/office/drawing/2014/main" id="{2A4C74CB-1AF6-4171-B306-88AEC63BAC91}"/>
              </a:ext>
            </a:extLst>
          </p:cNvPr>
          <p:cNvSpPr/>
          <p:nvPr/>
        </p:nvSpPr>
        <p:spPr>
          <a:xfrm>
            <a:off x="1214397" y="2679700"/>
            <a:ext cx="335994" cy="2340000"/>
          </a:xfrm>
          <a:prstGeom prst="upArrow">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ea typeface="+mn-ea"/>
              <a:cs typeface="+mn-cs"/>
            </a:endParaRPr>
          </a:p>
        </p:txBody>
      </p:sp>
      <p:sp>
        <p:nvSpPr>
          <p:cNvPr id="54" name="Rectangle 13">
            <a:extLst>
              <a:ext uri="{FF2B5EF4-FFF2-40B4-BE49-F238E27FC236}">
                <a16:creationId xmlns:a16="http://schemas.microsoft.com/office/drawing/2014/main" id="{7AE61CC5-C43C-4BFC-BEF4-6BCBE9FC7579}"/>
              </a:ext>
            </a:extLst>
          </p:cNvPr>
          <p:cNvSpPr/>
          <p:nvPr/>
        </p:nvSpPr>
        <p:spPr>
          <a:xfrm>
            <a:off x="676536" y="3698561"/>
            <a:ext cx="1856181" cy="720000"/>
          </a:xfrm>
          <a:prstGeom prst="rect">
            <a:avLst/>
          </a:prstGeom>
          <a:solidFill>
            <a:srgbClr val="FFFFFF"/>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lumMod val="95000"/>
                    <a:lumOff val="5000"/>
                  </a:schemeClr>
                </a:solidFill>
                <a:effectLst/>
                <a:highlight>
                  <a:srgbClr val="FFFF00"/>
                </a:highlight>
                <a:uLnTx/>
                <a:uFillTx/>
                <a:latin typeface="+mj-lt"/>
                <a:ea typeface="+mn-ea"/>
                <a:cs typeface="+mn-cs"/>
              </a:rPr>
              <a:t>Objective </a:t>
            </a:r>
            <a:r>
              <a:rPr kumimoji="0" lang="en-US" sz="900" b="0" u="none" strike="noStrike" kern="1200" cap="none" spc="0" normalizeH="0" baseline="0" noProof="0" dirty="0">
                <a:ln>
                  <a:noFill/>
                </a:ln>
                <a:solidFill>
                  <a:schemeClr val="tx1">
                    <a:lumMod val="95000"/>
                    <a:lumOff val="5000"/>
                  </a:schemeClr>
                </a:solidFill>
                <a:effectLst/>
                <a:uLnTx/>
                <a:uFillTx/>
                <a:latin typeface="+mj-lt"/>
                <a:ea typeface="+mn-ea"/>
                <a:cs typeface="+mn-cs"/>
              </a:rPr>
              <a:t>: Identify the most-promising companies linked to the AI theme</a:t>
            </a:r>
          </a:p>
        </p:txBody>
      </p:sp>
      <p:sp>
        <p:nvSpPr>
          <p:cNvPr id="71" name="ZoneTexte 10">
            <a:extLst>
              <a:ext uri="{FF2B5EF4-FFF2-40B4-BE49-F238E27FC236}">
                <a16:creationId xmlns:a16="http://schemas.microsoft.com/office/drawing/2014/main" id="{2E5622C2-F8F5-439C-B1DB-A25403A6D44E}"/>
              </a:ext>
            </a:extLst>
          </p:cNvPr>
          <p:cNvSpPr txBox="1"/>
          <p:nvPr/>
        </p:nvSpPr>
        <p:spPr>
          <a:xfrm>
            <a:off x="875476" y="3450144"/>
            <a:ext cx="1121238" cy="400110"/>
          </a:xfrm>
          <a:prstGeom prst="rect">
            <a:avLst/>
          </a:prstGeom>
          <a:solidFill>
            <a:schemeClr val="bg1"/>
          </a:solidFill>
        </p:spPr>
        <p:txBody>
          <a:bodyPr wrap="square" rtlCol="0">
            <a:spAutoFit/>
          </a:bodyPr>
          <a:lstStyle/>
          <a:p>
            <a:pPr algn="ctr"/>
            <a:r>
              <a:rPr lang="en-US" sz="1000" cap="all" dirty="0">
                <a:solidFill>
                  <a:schemeClr val="accent1"/>
                </a:solidFill>
              </a:rPr>
              <a:t>AI / Big Data analysis</a:t>
            </a:r>
          </a:p>
        </p:txBody>
      </p:sp>
      <p:sp>
        <p:nvSpPr>
          <p:cNvPr id="2" name="Textplatzhalter 1">
            <a:extLst>
              <a:ext uri="{FF2B5EF4-FFF2-40B4-BE49-F238E27FC236}">
                <a16:creationId xmlns:a16="http://schemas.microsoft.com/office/drawing/2014/main" id="{5DDC2958-C01E-4172-8D69-6053F18DA83E}"/>
              </a:ext>
            </a:extLst>
          </p:cNvPr>
          <p:cNvSpPr>
            <a:spLocks noGrp="1"/>
          </p:cNvSpPr>
          <p:nvPr>
            <p:ph type="body" sz="quarter" idx="10"/>
          </p:nvPr>
        </p:nvSpPr>
        <p:spPr/>
        <p:txBody>
          <a:bodyPr/>
          <a:lstStyle/>
          <a:p>
            <a:pPr marL="12700">
              <a:lnSpc>
                <a:spcPct val="100000"/>
              </a:lnSpc>
              <a:spcBef>
                <a:spcPts val="100"/>
              </a:spcBef>
            </a:pPr>
            <a:r>
              <a:rPr lang="fr-FR" cap="all" dirty="0">
                <a:solidFill>
                  <a:srgbClr val="FFFFFF"/>
                </a:solidFill>
                <a:latin typeface="Lato-Light"/>
                <a:cs typeface="Lato-Light"/>
              </a:rPr>
              <a:t>A </a:t>
            </a:r>
            <a:r>
              <a:rPr lang="fr-FR" cap="none" dirty="0" err="1">
                <a:solidFill>
                  <a:srgbClr val="FFFFFF"/>
                </a:solidFill>
                <a:latin typeface="Libre Baskerville" panose="02000000000000000000" pitchFamily="2" charset="0"/>
                <a:cs typeface="Lato-Light"/>
              </a:rPr>
              <a:t>dedicated</a:t>
            </a:r>
            <a:r>
              <a:rPr lang="fr-FR" dirty="0">
                <a:solidFill>
                  <a:srgbClr val="FFFFFF"/>
                </a:solidFill>
                <a:latin typeface="Lato-Light"/>
                <a:cs typeface="Lato-Light"/>
              </a:rPr>
              <a:t> </a:t>
            </a:r>
            <a:r>
              <a:rPr lang="fr-FR" cap="all" dirty="0">
                <a:solidFill>
                  <a:srgbClr val="FFFFFF"/>
                </a:solidFill>
                <a:latin typeface="Lato-Light"/>
                <a:cs typeface="Lato-Light"/>
              </a:rPr>
              <a:t>management team*</a:t>
            </a:r>
            <a:endParaRPr lang="fr-FR" sz="1400" spc="-70" dirty="0">
              <a:solidFill>
                <a:srgbClr val="FFFFFF"/>
              </a:solidFill>
              <a:latin typeface="Lato-Light"/>
            </a:endParaRPr>
          </a:p>
        </p:txBody>
      </p:sp>
      <p:sp>
        <p:nvSpPr>
          <p:cNvPr id="4" name="Textplatzhalter 3">
            <a:extLst>
              <a:ext uri="{FF2B5EF4-FFF2-40B4-BE49-F238E27FC236}">
                <a16:creationId xmlns:a16="http://schemas.microsoft.com/office/drawing/2014/main" id="{EEA55C0C-1B57-422D-A3A7-435997D7BA1A}"/>
              </a:ext>
            </a:extLst>
          </p:cNvPr>
          <p:cNvSpPr>
            <a:spLocks noGrp="1"/>
          </p:cNvSpPr>
          <p:nvPr>
            <p:ph type="body" sz="quarter" idx="24"/>
          </p:nvPr>
        </p:nvSpPr>
        <p:spPr>
          <a:xfrm>
            <a:off x="654050" y="1384300"/>
            <a:ext cx="6264000" cy="430887"/>
          </a:xfrm>
        </p:spPr>
        <p:txBody>
          <a:bodyPr/>
          <a:lstStyle/>
          <a:p>
            <a:r>
              <a:rPr lang="en-US" sz="1400" cap="all" spc="-10" dirty="0">
                <a:solidFill>
                  <a:srgbClr val="55A185"/>
                </a:solidFill>
                <a:latin typeface="Lato-Light"/>
                <a:cs typeface="Lato-Light"/>
              </a:rPr>
              <a:t>Objective: invest in the best global listed equities linked to the theme</a:t>
            </a:r>
            <a:endParaRPr lang="en-US" sz="1400" strike="dblStrike" cap="all" spc="-10" dirty="0">
              <a:solidFill>
                <a:srgbClr val="55A185"/>
              </a:solidFill>
              <a:highlight>
                <a:srgbClr val="FFFF00"/>
              </a:highlight>
              <a:latin typeface="Lato-Light"/>
              <a:cs typeface="Lato-Light"/>
            </a:endParaRPr>
          </a:p>
        </p:txBody>
      </p:sp>
      <p:sp>
        <p:nvSpPr>
          <p:cNvPr id="5" name="Textplatzhalter 4">
            <a:extLst>
              <a:ext uri="{FF2B5EF4-FFF2-40B4-BE49-F238E27FC236}">
                <a16:creationId xmlns:a16="http://schemas.microsoft.com/office/drawing/2014/main" id="{5A007DDC-EBB0-4742-BAD9-F30B9823BD47}"/>
              </a:ext>
            </a:extLst>
          </p:cNvPr>
          <p:cNvSpPr>
            <a:spLocks noGrp="1"/>
          </p:cNvSpPr>
          <p:nvPr>
            <p:ph type="body" sz="quarter" idx="23"/>
          </p:nvPr>
        </p:nvSpPr>
        <p:spPr/>
        <p:txBody>
          <a:bodyPr/>
          <a:lstStyle/>
          <a:p>
            <a:r>
              <a:rPr lang="en-US" dirty="0">
                <a:latin typeface="+mj-lt"/>
              </a:rPr>
              <a:t>ODDO BHF Artificial Intelligence – July 2023</a:t>
            </a:r>
          </a:p>
        </p:txBody>
      </p:sp>
      <p:sp>
        <p:nvSpPr>
          <p:cNvPr id="37" name="Textplatzhalter 36">
            <a:extLst>
              <a:ext uri="{FF2B5EF4-FFF2-40B4-BE49-F238E27FC236}">
                <a16:creationId xmlns:a16="http://schemas.microsoft.com/office/drawing/2014/main" id="{176D491C-426D-4052-BC85-B72672ED300C}"/>
              </a:ext>
            </a:extLst>
          </p:cNvPr>
          <p:cNvSpPr>
            <a:spLocks noGrp="1"/>
          </p:cNvSpPr>
          <p:nvPr>
            <p:ph type="body" sz="quarter" idx="14"/>
          </p:nvPr>
        </p:nvSpPr>
        <p:spPr>
          <a:xfrm>
            <a:off x="654050" y="10070442"/>
            <a:ext cx="6264000" cy="96950"/>
          </a:xfrm>
        </p:spPr>
        <p:txBody>
          <a:bodyPr/>
          <a:lstStyle/>
          <a:p>
            <a:r>
              <a:rPr lang="en-US" dirty="0"/>
              <a:t>Source: ODDO BHF AM SAS | *  the portfolio consists of 53 stocks as of 30/06/2023</a:t>
            </a:r>
          </a:p>
        </p:txBody>
      </p:sp>
      <p:sp>
        <p:nvSpPr>
          <p:cNvPr id="42" name="object 20">
            <a:extLst>
              <a:ext uri="{FF2B5EF4-FFF2-40B4-BE49-F238E27FC236}">
                <a16:creationId xmlns:a16="http://schemas.microsoft.com/office/drawing/2014/main" id="{841DA8FE-1612-46A7-9D63-EFC22ECA9D3C}"/>
              </a:ext>
            </a:extLst>
          </p:cNvPr>
          <p:cNvSpPr txBox="1"/>
          <p:nvPr/>
        </p:nvSpPr>
        <p:spPr>
          <a:xfrm>
            <a:off x="1452717" y="8089900"/>
            <a:ext cx="1525270"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Brice </a:t>
            </a:r>
            <a:r>
              <a:rPr lang="fr-FR" sz="800" dirty="0" err="1">
                <a:solidFill>
                  <a:schemeClr val="bg1"/>
                </a:solidFill>
                <a:latin typeface="Lato" panose="020F0502020204030203" pitchFamily="34" charset="77"/>
              </a:rPr>
              <a:t>Prunas</a:t>
            </a:r>
            <a:endParaRPr lang="fr-FR" sz="800" dirty="0">
              <a:solidFill>
                <a:schemeClr val="bg1"/>
              </a:solidFill>
              <a:latin typeface="Lato" panose="020F0502020204030203" pitchFamily="34" charset="77"/>
            </a:endParaRPr>
          </a:p>
          <a:p>
            <a:r>
              <a:rPr lang="fr-FR" sz="800" dirty="0" err="1">
                <a:solidFill>
                  <a:schemeClr val="bg1"/>
                </a:solidFill>
                <a:latin typeface="+mj-lt"/>
              </a:rPr>
              <a:t>Equity</a:t>
            </a:r>
            <a:r>
              <a:rPr lang="fr-FR" sz="800" dirty="0">
                <a:solidFill>
                  <a:schemeClr val="bg1"/>
                </a:solidFill>
                <a:latin typeface="+mj-lt"/>
              </a:rPr>
              <a:t> </a:t>
            </a:r>
            <a:r>
              <a:rPr lang="fr-FR" sz="800" dirty="0" err="1">
                <a:solidFill>
                  <a:schemeClr val="bg1"/>
                </a:solidFill>
                <a:latin typeface="+mj-lt"/>
              </a:rPr>
              <a:t>Fund</a:t>
            </a:r>
            <a:r>
              <a:rPr lang="fr-FR" sz="800" dirty="0">
                <a:solidFill>
                  <a:schemeClr val="bg1"/>
                </a:solidFill>
                <a:latin typeface="+mj-lt"/>
              </a:rPr>
              <a:t> Manager </a:t>
            </a:r>
          </a:p>
          <a:p>
            <a:r>
              <a:rPr lang="fr-FR" sz="800" dirty="0">
                <a:solidFill>
                  <a:schemeClr val="bg1"/>
                </a:solidFill>
                <a:latin typeface="+mj-lt"/>
              </a:rPr>
              <a:t>ODDO BHF </a:t>
            </a:r>
            <a:r>
              <a:rPr lang="fr-FR" sz="800" dirty="0" err="1">
                <a:solidFill>
                  <a:schemeClr val="bg1"/>
                </a:solidFill>
                <a:latin typeface="+mj-lt"/>
              </a:rPr>
              <a:t>Artificial</a:t>
            </a:r>
            <a:r>
              <a:rPr lang="fr-FR" sz="800" dirty="0">
                <a:solidFill>
                  <a:schemeClr val="bg1"/>
                </a:solidFill>
                <a:latin typeface="+mj-lt"/>
              </a:rPr>
              <a:t> Intelligence </a:t>
            </a:r>
          </a:p>
          <a:p>
            <a:r>
              <a:rPr lang="fr-FR" sz="800" dirty="0">
                <a:solidFill>
                  <a:schemeClr val="bg1"/>
                </a:solidFill>
                <a:latin typeface="+mj-lt"/>
              </a:rPr>
              <a:t>ODDO BHF AM SAS</a:t>
            </a:r>
          </a:p>
        </p:txBody>
      </p:sp>
      <p:sp>
        <p:nvSpPr>
          <p:cNvPr id="43" name="Ellipse 42">
            <a:extLst>
              <a:ext uri="{FF2B5EF4-FFF2-40B4-BE49-F238E27FC236}">
                <a16:creationId xmlns:a16="http://schemas.microsoft.com/office/drawing/2014/main" id="{BE95B0B2-9C23-4735-BEF7-87329205787B}"/>
              </a:ext>
            </a:extLst>
          </p:cNvPr>
          <p:cNvSpPr/>
          <p:nvPr/>
        </p:nvSpPr>
        <p:spPr>
          <a:xfrm>
            <a:off x="2455251" y="767628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21</a:t>
            </a:r>
          </a:p>
        </p:txBody>
      </p:sp>
      <p:sp>
        <p:nvSpPr>
          <p:cNvPr id="44" name="Ellipse 43">
            <a:extLst>
              <a:ext uri="{FF2B5EF4-FFF2-40B4-BE49-F238E27FC236}">
                <a16:creationId xmlns:a16="http://schemas.microsoft.com/office/drawing/2014/main" id="{4BDC1908-2F06-4BB1-A14A-1227DF44BA6E}"/>
              </a:ext>
            </a:extLst>
          </p:cNvPr>
          <p:cNvSpPr/>
          <p:nvPr/>
        </p:nvSpPr>
        <p:spPr>
          <a:xfrm>
            <a:off x="5937650" y="767628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7</a:t>
            </a:r>
          </a:p>
        </p:txBody>
      </p:sp>
      <p:sp>
        <p:nvSpPr>
          <p:cNvPr id="45" name="Ellipse 44">
            <a:extLst>
              <a:ext uri="{FF2B5EF4-FFF2-40B4-BE49-F238E27FC236}">
                <a16:creationId xmlns:a16="http://schemas.microsoft.com/office/drawing/2014/main" id="{A7F8AF18-C470-476F-AE17-C7FB25C515DA}"/>
              </a:ext>
            </a:extLst>
          </p:cNvPr>
          <p:cNvSpPr/>
          <p:nvPr/>
        </p:nvSpPr>
        <p:spPr>
          <a:xfrm>
            <a:off x="1339850" y="8862648"/>
            <a:ext cx="126000" cy="126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800" dirty="0"/>
          </a:p>
        </p:txBody>
      </p:sp>
      <p:sp>
        <p:nvSpPr>
          <p:cNvPr id="46" name="object 42">
            <a:extLst>
              <a:ext uri="{FF2B5EF4-FFF2-40B4-BE49-F238E27FC236}">
                <a16:creationId xmlns:a16="http://schemas.microsoft.com/office/drawing/2014/main" id="{5931F17C-C151-4976-8856-F7EC29C5E434}"/>
              </a:ext>
            </a:extLst>
          </p:cNvPr>
          <p:cNvSpPr txBox="1"/>
          <p:nvPr/>
        </p:nvSpPr>
        <p:spPr>
          <a:xfrm>
            <a:off x="1492504" y="8865375"/>
            <a:ext cx="1525270" cy="120546"/>
          </a:xfrm>
          <a:prstGeom prst="rect">
            <a:avLst/>
          </a:prstGeom>
        </p:spPr>
        <p:txBody>
          <a:bodyPr vert="horz" wrap="square" lIns="0" tIns="12700" rIns="0" bIns="0" rtlCol="0">
            <a:spAutoFit/>
          </a:bodyPr>
          <a:lstStyle/>
          <a:p>
            <a:pPr marL="12700" marR="5080">
              <a:lnSpc>
                <a:spcPct val="100000"/>
              </a:lnSpc>
              <a:spcBef>
                <a:spcPts val="100"/>
              </a:spcBef>
            </a:pPr>
            <a:r>
              <a:rPr lang="fr-FR" sz="700" dirty="0" err="1">
                <a:solidFill>
                  <a:srgbClr val="FFFFFF"/>
                </a:solidFill>
                <a:cs typeface="Lato"/>
              </a:rPr>
              <a:t>Years</a:t>
            </a:r>
            <a:r>
              <a:rPr lang="fr-FR" sz="700" dirty="0">
                <a:solidFill>
                  <a:srgbClr val="FFFFFF"/>
                </a:solidFill>
                <a:cs typeface="Lato"/>
              </a:rPr>
              <a:t> of investment </a:t>
            </a:r>
            <a:r>
              <a:rPr lang="fr-FR" sz="700" dirty="0" err="1">
                <a:solidFill>
                  <a:srgbClr val="FFFFFF"/>
                </a:solidFill>
                <a:cs typeface="Lato"/>
              </a:rPr>
              <a:t>experience</a:t>
            </a:r>
            <a:endParaRPr lang="fr-FR" sz="700" dirty="0">
              <a:latin typeface="Lato"/>
              <a:cs typeface="Lato"/>
            </a:endParaRPr>
          </a:p>
        </p:txBody>
      </p:sp>
      <p:sp>
        <p:nvSpPr>
          <p:cNvPr id="47" name="object 20">
            <a:extLst>
              <a:ext uri="{FF2B5EF4-FFF2-40B4-BE49-F238E27FC236}">
                <a16:creationId xmlns:a16="http://schemas.microsoft.com/office/drawing/2014/main" id="{D66A9B34-13CC-4334-82A7-A0CD6BF7D471}"/>
              </a:ext>
            </a:extLst>
          </p:cNvPr>
          <p:cNvSpPr txBox="1"/>
          <p:nvPr/>
        </p:nvSpPr>
        <p:spPr>
          <a:xfrm>
            <a:off x="4921250" y="8089900"/>
            <a:ext cx="1590190"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Maxence </a:t>
            </a:r>
            <a:r>
              <a:rPr lang="fr-FR" sz="800" dirty="0" err="1">
                <a:solidFill>
                  <a:schemeClr val="bg1"/>
                </a:solidFill>
                <a:latin typeface="Lato" panose="020F0502020204030203" pitchFamily="34" charset="77"/>
              </a:rPr>
              <a:t>Radjabi</a:t>
            </a:r>
            <a:r>
              <a:rPr lang="fr-FR" sz="800" dirty="0">
                <a:solidFill>
                  <a:schemeClr val="bg1"/>
                </a:solidFill>
                <a:latin typeface="Lato" panose="020F0502020204030203" pitchFamily="34" charset="77"/>
              </a:rPr>
              <a:t>, CFA</a:t>
            </a:r>
          </a:p>
          <a:p>
            <a:r>
              <a:rPr lang="fr-FR" sz="800" dirty="0" err="1">
                <a:solidFill>
                  <a:schemeClr val="bg1"/>
                </a:solidFill>
                <a:latin typeface="+mj-lt"/>
              </a:rPr>
              <a:t>Equity</a:t>
            </a:r>
            <a:r>
              <a:rPr lang="fr-FR" sz="800" dirty="0">
                <a:solidFill>
                  <a:schemeClr val="bg1"/>
                </a:solidFill>
                <a:latin typeface="+mj-lt"/>
              </a:rPr>
              <a:t> </a:t>
            </a:r>
            <a:r>
              <a:rPr lang="fr-FR" sz="800" dirty="0" err="1">
                <a:solidFill>
                  <a:schemeClr val="bg1"/>
                </a:solidFill>
                <a:latin typeface="+mj-lt"/>
              </a:rPr>
              <a:t>Fund</a:t>
            </a:r>
            <a:r>
              <a:rPr lang="fr-FR" sz="800" dirty="0">
                <a:solidFill>
                  <a:schemeClr val="bg1"/>
                </a:solidFill>
                <a:latin typeface="+mj-lt"/>
              </a:rPr>
              <a:t> Manager </a:t>
            </a:r>
          </a:p>
          <a:p>
            <a:r>
              <a:rPr lang="fr-FR" sz="800" dirty="0">
                <a:solidFill>
                  <a:schemeClr val="bg1"/>
                </a:solidFill>
                <a:latin typeface="+mj-lt"/>
              </a:rPr>
              <a:t>ODDO BHF </a:t>
            </a:r>
            <a:r>
              <a:rPr lang="fr-FR" sz="800" dirty="0" err="1">
                <a:solidFill>
                  <a:schemeClr val="bg1"/>
                </a:solidFill>
                <a:latin typeface="+mj-lt"/>
              </a:rPr>
              <a:t>Artificial</a:t>
            </a:r>
            <a:r>
              <a:rPr lang="fr-FR" sz="800" dirty="0">
                <a:solidFill>
                  <a:schemeClr val="bg1"/>
                </a:solidFill>
                <a:latin typeface="+mj-lt"/>
              </a:rPr>
              <a:t> Intelligence ODDO BHF AM SAS</a:t>
            </a:r>
          </a:p>
        </p:txBody>
      </p:sp>
      <p:sp>
        <p:nvSpPr>
          <p:cNvPr id="55" name="Rectangle 14">
            <a:extLst>
              <a:ext uri="{FF2B5EF4-FFF2-40B4-BE49-F238E27FC236}">
                <a16:creationId xmlns:a16="http://schemas.microsoft.com/office/drawing/2014/main" id="{70FA819A-B2D3-42A2-B130-64F68417FC92}"/>
              </a:ext>
            </a:extLst>
          </p:cNvPr>
          <p:cNvSpPr/>
          <p:nvPr/>
        </p:nvSpPr>
        <p:spPr>
          <a:xfrm>
            <a:off x="5080056" y="2150306"/>
            <a:ext cx="1974793" cy="720000"/>
          </a:xfrm>
          <a:prstGeom prst="rect">
            <a:avLst/>
          </a:prstGeom>
          <a:solidFill>
            <a:srgbClr val="FFFFFF"/>
          </a:solidFill>
          <a:ln w="6350">
            <a:solidFill>
              <a:srgbClr val="55A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lumMod val="95000"/>
                    <a:lumOff val="5000"/>
                  </a:schemeClr>
                </a:solidFill>
                <a:effectLst/>
                <a:uLnTx/>
                <a:uFillTx/>
                <a:latin typeface="+mj-lt"/>
                <a:ea typeface="+mn-ea"/>
                <a:cs typeface="+mn-cs"/>
              </a:rPr>
              <a:t>Rank companies according to financial data</a:t>
            </a:r>
          </a:p>
        </p:txBody>
      </p:sp>
      <p:sp>
        <p:nvSpPr>
          <p:cNvPr id="63" name="Rectangle 24">
            <a:extLst>
              <a:ext uri="{FF2B5EF4-FFF2-40B4-BE49-F238E27FC236}">
                <a16:creationId xmlns:a16="http://schemas.microsoft.com/office/drawing/2014/main" id="{179480D6-534C-4830-BE1D-7F0D23E7C390}"/>
              </a:ext>
            </a:extLst>
          </p:cNvPr>
          <p:cNvSpPr/>
          <p:nvPr/>
        </p:nvSpPr>
        <p:spPr>
          <a:xfrm>
            <a:off x="473658" y="5050768"/>
            <a:ext cx="1892300" cy="287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rPr>
              <a:t>Global equities universe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rPr>
              <a:t>≈ 6000 companies</a:t>
            </a:r>
          </a:p>
        </p:txBody>
      </p:sp>
      <p:sp>
        <p:nvSpPr>
          <p:cNvPr id="64" name="Rectangle 26">
            <a:extLst>
              <a:ext uri="{FF2B5EF4-FFF2-40B4-BE49-F238E27FC236}">
                <a16:creationId xmlns:a16="http://schemas.microsoft.com/office/drawing/2014/main" id="{4623A8A1-5356-495C-91A2-C6F4BEB6449B}"/>
              </a:ext>
            </a:extLst>
          </p:cNvPr>
          <p:cNvSpPr/>
          <p:nvPr/>
        </p:nvSpPr>
        <p:spPr>
          <a:xfrm>
            <a:off x="3016250" y="2230967"/>
            <a:ext cx="1483209" cy="598279"/>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600"/>
              </a:spcBef>
              <a:spcAft>
                <a:spcPts val="0"/>
              </a:spcAft>
              <a:buClr>
                <a:srgbClr val="E6272F"/>
              </a:buClr>
              <a:buSzTx/>
              <a:buFontTx/>
              <a:buNone/>
              <a:tabLst/>
              <a:defRPr/>
            </a:pPr>
            <a:r>
              <a:rPr kumimoji="0" lang="en-US" sz="900" b="0" i="0" u="none" strike="noStrike" kern="1200" cap="none" spc="0" normalizeH="0" baseline="0" noProof="0" dirty="0">
                <a:ln>
                  <a:noFill/>
                </a:ln>
                <a:solidFill>
                  <a:schemeClr val="tx1">
                    <a:lumMod val="95000"/>
                    <a:lumOff val="5000"/>
                  </a:schemeClr>
                </a:solidFill>
                <a:effectLst/>
                <a:uLnTx/>
                <a:uFillTx/>
                <a:ea typeface="+mn-ea"/>
                <a:cs typeface="+mn-cs"/>
              </a:rPr>
              <a:t>Investment universe linked to the AI theme </a:t>
            </a:r>
          </a:p>
          <a:p>
            <a:pPr marL="0" marR="0" lvl="0" indent="0" algn="ctr" defTabSz="457200" rtl="0" eaLnBrk="1" fontAlgn="auto" latinLnBrk="0" hangingPunct="1">
              <a:lnSpc>
                <a:spcPct val="100000"/>
              </a:lnSpc>
              <a:spcBef>
                <a:spcPts val="600"/>
              </a:spcBef>
              <a:spcAft>
                <a:spcPts val="0"/>
              </a:spcAft>
              <a:buClr>
                <a:srgbClr val="E6272F"/>
              </a:buClr>
              <a:buSzTx/>
              <a:buFontTx/>
              <a:buNone/>
              <a:tabLst/>
              <a:defRPr/>
            </a:pPr>
            <a:r>
              <a:rPr kumimoji="0" lang="en-US" sz="900" b="0" i="0" u="none" strike="noStrike" kern="1200" cap="none" spc="0" normalizeH="0" baseline="0" noProof="0" dirty="0">
                <a:ln>
                  <a:noFill/>
                </a:ln>
                <a:solidFill>
                  <a:schemeClr val="tx1">
                    <a:lumMod val="95000"/>
                    <a:lumOff val="5000"/>
                  </a:schemeClr>
                </a:solidFill>
                <a:effectLst/>
                <a:uLnTx/>
                <a:uFillTx/>
                <a:ea typeface="+mn-ea"/>
                <a:cs typeface="+mn-cs"/>
              </a:rPr>
              <a:t>≈ 200 companies</a:t>
            </a:r>
          </a:p>
        </p:txBody>
      </p:sp>
      <p:sp>
        <p:nvSpPr>
          <p:cNvPr id="72" name="ZoneTexte 10">
            <a:extLst>
              <a:ext uri="{FF2B5EF4-FFF2-40B4-BE49-F238E27FC236}">
                <a16:creationId xmlns:a16="http://schemas.microsoft.com/office/drawing/2014/main" id="{8991F697-1F30-4292-9941-94FE28238D97}"/>
              </a:ext>
            </a:extLst>
          </p:cNvPr>
          <p:cNvSpPr txBox="1"/>
          <p:nvPr/>
        </p:nvSpPr>
        <p:spPr>
          <a:xfrm>
            <a:off x="5149850" y="2028825"/>
            <a:ext cx="1869571" cy="246221"/>
          </a:xfrm>
          <a:prstGeom prst="rect">
            <a:avLst/>
          </a:prstGeom>
          <a:solidFill>
            <a:schemeClr val="bg1"/>
          </a:solidFill>
        </p:spPr>
        <p:txBody>
          <a:bodyPr wrap="square" rtlCol="0">
            <a:spAutoFit/>
          </a:bodyPr>
          <a:lstStyle/>
          <a:p>
            <a:pPr algn="ctr"/>
            <a:r>
              <a:rPr lang="en-US" sz="1000" cap="all" dirty="0">
                <a:solidFill>
                  <a:schemeClr val="accent1"/>
                </a:solidFill>
              </a:rPr>
              <a:t>Multifactor screening </a:t>
            </a:r>
          </a:p>
        </p:txBody>
      </p:sp>
      <p:pic>
        <p:nvPicPr>
          <p:cNvPr id="78" name="Picture Placeholder 5">
            <a:extLst>
              <a:ext uri="{FF2B5EF4-FFF2-40B4-BE49-F238E27FC236}">
                <a16:creationId xmlns:a16="http://schemas.microsoft.com/office/drawing/2014/main" id="{DF26AEAE-B865-4A80-94D8-7B303B418408}"/>
              </a:ext>
            </a:extLst>
          </p:cNvPr>
          <p:cNvPicPr>
            <a:picLocks noChangeAspect="1"/>
          </p:cNvPicPr>
          <p:nvPr/>
        </p:nvPicPr>
        <p:blipFill rotWithShape="1">
          <a:blip r:embed="rId3"/>
          <a:srcRect l="33615" t="7748" r="11412" b="48267"/>
          <a:stretch/>
        </p:blipFill>
        <p:spPr>
          <a:xfrm>
            <a:off x="4921250" y="6806766"/>
            <a:ext cx="1080000" cy="1080000"/>
          </a:xfrm>
          <a:prstGeom prst="ellipse">
            <a:avLst/>
          </a:prstGeom>
        </p:spPr>
      </p:pic>
      <p:sp>
        <p:nvSpPr>
          <p:cNvPr id="41" name="ZoneTexte 38">
            <a:extLst>
              <a:ext uri="{FF2B5EF4-FFF2-40B4-BE49-F238E27FC236}">
                <a16:creationId xmlns:a16="http://schemas.microsoft.com/office/drawing/2014/main" id="{73C68EE2-C146-449A-A5E0-3CB3B0B3D0F4}"/>
              </a:ext>
            </a:extLst>
          </p:cNvPr>
          <p:cNvSpPr txBox="1"/>
          <p:nvPr/>
        </p:nvSpPr>
        <p:spPr>
          <a:xfrm>
            <a:off x="580168" y="9132248"/>
            <a:ext cx="6895771" cy="307777"/>
          </a:xfrm>
          <a:prstGeom prst="rect">
            <a:avLst/>
          </a:prstGeom>
          <a:noFill/>
        </p:spPr>
        <p:txBody>
          <a:bodyPr wrap="square">
            <a:spAutoFit/>
          </a:bodyPr>
          <a:lstStyle/>
          <a:p>
            <a:r>
              <a:rPr lang="en-US" sz="1200" b="1" dirty="0">
                <a:solidFill>
                  <a:srgbClr val="FFFFFF"/>
                </a:solidFill>
                <a:highlight>
                  <a:srgbClr val="FFFF00"/>
                </a:highlight>
                <a:latin typeface="Lato-Semibold"/>
                <a:cs typeface="Lato-Semibold"/>
              </a:rPr>
              <a:t>* Management team, subject to change</a:t>
            </a:r>
            <a:r>
              <a:rPr lang="en-US" sz="1400" b="1" dirty="0">
                <a:solidFill>
                  <a:srgbClr val="FFFFFF"/>
                </a:solidFill>
                <a:highlight>
                  <a:srgbClr val="FFFF00"/>
                </a:highlight>
                <a:latin typeface="Lato-Semibold"/>
                <a:cs typeface="Lato-Semibold"/>
              </a:rPr>
              <a:t>.</a:t>
            </a:r>
          </a:p>
        </p:txBody>
      </p:sp>
      <p:grpSp>
        <p:nvGrpSpPr>
          <p:cNvPr id="10" name="Group 39">
            <a:extLst>
              <a:ext uri="{FF2B5EF4-FFF2-40B4-BE49-F238E27FC236}">
                <a16:creationId xmlns:a16="http://schemas.microsoft.com/office/drawing/2014/main" id="{1B516F62-0433-EAAA-28AC-79D62E9AABC0}"/>
              </a:ext>
            </a:extLst>
          </p:cNvPr>
          <p:cNvGrpSpPr/>
          <p:nvPr/>
        </p:nvGrpSpPr>
        <p:grpSpPr>
          <a:xfrm>
            <a:off x="2321983" y="3289300"/>
            <a:ext cx="2932466" cy="1646459"/>
            <a:chOff x="4576983" y="3533646"/>
            <a:chExt cx="2642424" cy="1643305"/>
          </a:xfrm>
        </p:grpSpPr>
        <p:graphicFrame>
          <p:nvGraphicFramePr>
            <p:cNvPr id="11" name="Diagram 362">
              <a:extLst>
                <a:ext uri="{FF2B5EF4-FFF2-40B4-BE49-F238E27FC236}">
                  <a16:creationId xmlns:a16="http://schemas.microsoft.com/office/drawing/2014/main" id="{EF7EADAA-BA73-6612-BF4D-D3FE73D7D782}"/>
                </a:ext>
              </a:extLst>
            </p:cNvPr>
            <p:cNvGraphicFramePr/>
            <p:nvPr/>
          </p:nvGraphicFramePr>
          <p:xfrm>
            <a:off x="4576983" y="3533646"/>
            <a:ext cx="2642424" cy="16433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Image 7">
              <a:extLst>
                <a:ext uri="{FF2B5EF4-FFF2-40B4-BE49-F238E27FC236}">
                  <a16:creationId xmlns:a16="http://schemas.microsoft.com/office/drawing/2014/main" id="{5538A9BF-1AEB-1D80-5BDA-A7E852EC5853}"/>
                </a:ext>
              </a:extLst>
            </p:cNvPr>
            <p:cNvPicPr>
              <a:picLocks noChangeAspect="1"/>
            </p:cNvPicPr>
            <p:nvPr/>
          </p:nvPicPr>
          <p:blipFill>
            <a:blip r:embed="rId9" cstate="screen">
              <a:duotone>
                <a:prstClr val="black"/>
                <a:srgbClr val="2B9BAD">
                  <a:tint val="45000"/>
                  <a:satMod val="400000"/>
                </a:srgbClr>
              </a:duotone>
              <a:extLst>
                <a:ext uri="{28A0092B-C50C-407E-A947-70E740481C1C}">
                  <a14:useLocalDpi xmlns:a14="http://schemas.microsoft.com/office/drawing/2010/main"/>
                </a:ext>
              </a:extLst>
            </a:blip>
            <a:stretch>
              <a:fillRect/>
            </a:stretch>
          </p:blipFill>
          <p:spPr>
            <a:xfrm>
              <a:off x="5429087" y="3988290"/>
              <a:ext cx="1001895" cy="1110386"/>
            </a:xfrm>
            <a:prstGeom prst="rect">
              <a:avLst/>
            </a:prstGeom>
          </p:spPr>
        </p:pic>
      </p:grpSp>
      <p:sp>
        <p:nvSpPr>
          <p:cNvPr id="13" name="Oval 102">
            <a:extLst>
              <a:ext uri="{FF2B5EF4-FFF2-40B4-BE49-F238E27FC236}">
                <a16:creationId xmlns:a16="http://schemas.microsoft.com/office/drawing/2014/main" id="{B14062DE-7342-4D56-DD17-F14FAD282FC7}"/>
              </a:ext>
            </a:extLst>
          </p:cNvPr>
          <p:cNvSpPr/>
          <p:nvPr/>
        </p:nvSpPr>
        <p:spPr>
          <a:xfrm>
            <a:off x="3051224" y="3776344"/>
            <a:ext cx="182616" cy="1805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ea typeface="+mn-ea"/>
                <a:cs typeface="+mn-cs"/>
              </a:rPr>
              <a:t>2</a:t>
            </a:r>
          </a:p>
        </p:txBody>
      </p:sp>
      <p:sp>
        <p:nvSpPr>
          <p:cNvPr id="14" name="Rectangle 24">
            <a:extLst>
              <a:ext uri="{FF2B5EF4-FFF2-40B4-BE49-F238E27FC236}">
                <a16:creationId xmlns:a16="http://schemas.microsoft.com/office/drawing/2014/main" id="{74CE5ED4-6020-80F7-34FE-CABDF2D43BCB}"/>
              </a:ext>
            </a:extLst>
          </p:cNvPr>
          <p:cNvSpPr/>
          <p:nvPr/>
        </p:nvSpPr>
        <p:spPr>
          <a:xfrm>
            <a:off x="5374216" y="5050768"/>
            <a:ext cx="1892300" cy="287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rPr>
              <a:t>Portfolio of 30 to 60 stocks*</a:t>
            </a:r>
          </a:p>
        </p:txBody>
      </p:sp>
      <p:sp>
        <p:nvSpPr>
          <p:cNvPr id="73" name="ZoneTexte 10">
            <a:extLst>
              <a:ext uri="{FF2B5EF4-FFF2-40B4-BE49-F238E27FC236}">
                <a16:creationId xmlns:a16="http://schemas.microsoft.com/office/drawing/2014/main" id="{60A64318-42CE-4AA1-BB54-D2EB3F965CC3}"/>
              </a:ext>
            </a:extLst>
          </p:cNvPr>
          <p:cNvSpPr txBox="1"/>
          <p:nvPr/>
        </p:nvSpPr>
        <p:spPr>
          <a:xfrm>
            <a:off x="5497381" y="3975100"/>
            <a:ext cx="1649994" cy="553998"/>
          </a:xfrm>
          <a:prstGeom prst="rect">
            <a:avLst/>
          </a:prstGeom>
          <a:solidFill>
            <a:schemeClr val="bg1"/>
          </a:solidFill>
          <a:ln>
            <a:solidFill>
              <a:schemeClr val="accent1"/>
            </a:solidFill>
          </a:ln>
        </p:spPr>
        <p:txBody>
          <a:bodyPr wrap="square" rtlCol="0">
            <a:spAutoFit/>
          </a:bodyPr>
          <a:lstStyle/>
          <a:p>
            <a:pPr algn="ctr"/>
            <a:r>
              <a:rPr lang="en-US" sz="1000" cap="all" dirty="0">
                <a:solidFill>
                  <a:schemeClr val="accent1"/>
                </a:solidFill>
              </a:rPr>
              <a:t>Portfolio construction &amp;  fundamental review </a:t>
            </a:r>
          </a:p>
        </p:txBody>
      </p:sp>
      <p:sp>
        <p:nvSpPr>
          <p:cNvPr id="15" name="Rectangle 13">
            <a:extLst>
              <a:ext uri="{FF2B5EF4-FFF2-40B4-BE49-F238E27FC236}">
                <a16:creationId xmlns:a16="http://schemas.microsoft.com/office/drawing/2014/main" id="{B89DC887-297C-CBF8-E66E-3BAA0CDC8757}"/>
              </a:ext>
            </a:extLst>
          </p:cNvPr>
          <p:cNvSpPr/>
          <p:nvPr/>
        </p:nvSpPr>
        <p:spPr>
          <a:xfrm>
            <a:off x="654050" y="2146300"/>
            <a:ext cx="1478283" cy="720000"/>
          </a:xfrm>
          <a:prstGeom prst="rect">
            <a:avLst/>
          </a:prstGeom>
          <a:solidFill>
            <a:srgbClr val="FFFFFF"/>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lumMod val="95000"/>
                    <a:lumOff val="5000"/>
                  </a:schemeClr>
                </a:solidFill>
                <a:effectLst/>
                <a:uLnTx/>
                <a:uFillTx/>
                <a:latin typeface="+mj-lt"/>
                <a:ea typeface="+mn-ea"/>
                <a:cs typeface="+mn-cs"/>
              </a:rPr>
              <a:t>Define our ESG investment </a:t>
            </a:r>
            <a:r>
              <a:rPr lang="en-US" sz="900" dirty="0">
                <a:solidFill>
                  <a:schemeClr val="tx1">
                    <a:lumMod val="95000"/>
                    <a:lumOff val="5000"/>
                  </a:schemeClr>
                </a:solidFill>
                <a:latin typeface="+mj-lt"/>
              </a:rPr>
              <a:t>u</a:t>
            </a:r>
            <a:r>
              <a:rPr kumimoji="0" lang="en-US" sz="900" b="0" u="none" strike="noStrike" kern="1200" cap="none" spc="0" normalizeH="0" baseline="0" noProof="0" dirty="0" err="1">
                <a:ln>
                  <a:noFill/>
                </a:ln>
                <a:solidFill>
                  <a:schemeClr val="tx1">
                    <a:lumMod val="95000"/>
                    <a:lumOff val="5000"/>
                  </a:schemeClr>
                </a:solidFill>
                <a:effectLst/>
                <a:uLnTx/>
                <a:uFillTx/>
                <a:latin typeface="+mj-lt"/>
                <a:ea typeface="+mn-ea"/>
                <a:cs typeface="+mn-cs"/>
              </a:rPr>
              <a:t>niverse</a:t>
            </a:r>
            <a:endParaRPr kumimoji="0" lang="en-US" sz="900" b="0" u="none" strike="noStrike" kern="1200" cap="none" spc="0" normalizeH="0" baseline="0" noProof="0" dirty="0">
              <a:ln>
                <a:noFill/>
              </a:ln>
              <a:solidFill>
                <a:schemeClr val="tx1">
                  <a:lumMod val="95000"/>
                  <a:lumOff val="5000"/>
                </a:schemeClr>
              </a:solidFill>
              <a:effectLst/>
              <a:uLnTx/>
              <a:uFillTx/>
              <a:latin typeface="+mj-lt"/>
              <a:ea typeface="+mn-ea"/>
              <a:cs typeface="+mn-cs"/>
            </a:endParaRPr>
          </a:p>
        </p:txBody>
      </p:sp>
      <p:sp>
        <p:nvSpPr>
          <p:cNvPr id="16" name="ZoneTexte 10">
            <a:extLst>
              <a:ext uri="{FF2B5EF4-FFF2-40B4-BE49-F238E27FC236}">
                <a16:creationId xmlns:a16="http://schemas.microsoft.com/office/drawing/2014/main" id="{38A5B5AB-CB8F-9E3C-36C7-DDD8C07FDEE0}"/>
              </a:ext>
            </a:extLst>
          </p:cNvPr>
          <p:cNvSpPr txBox="1"/>
          <p:nvPr/>
        </p:nvSpPr>
        <p:spPr>
          <a:xfrm>
            <a:off x="832572" y="2027851"/>
            <a:ext cx="1121238" cy="246221"/>
          </a:xfrm>
          <a:prstGeom prst="rect">
            <a:avLst/>
          </a:prstGeom>
          <a:solidFill>
            <a:schemeClr val="bg1"/>
          </a:solidFill>
        </p:spPr>
        <p:txBody>
          <a:bodyPr wrap="square" rtlCol="0">
            <a:spAutoFit/>
          </a:bodyPr>
          <a:lstStyle/>
          <a:p>
            <a:pPr algn="ctr"/>
            <a:r>
              <a:rPr lang="en-US" sz="1000" cap="all" dirty="0">
                <a:solidFill>
                  <a:schemeClr val="accent1"/>
                </a:solidFill>
              </a:rPr>
              <a:t>ESG FILTERS</a:t>
            </a:r>
          </a:p>
        </p:txBody>
      </p:sp>
      <p:grpSp>
        <p:nvGrpSpPr>
          <p:cNvPr id="17" name="Group 41">
            <a:extLst>
              <a:ext uri="{FF2B5EF4-FFF2-40B4-BE49-F238E27FC236}">
                <a16:creationId xmlns:a16="http://schemas.microsoft.com/office/drawing/2014/main" id="{B0DA7933-6BCE-AD01-7307-AEB6F4C9BFAC}"/>
              </a:ext>
            </a:extLst>
          </p:cNvPr>
          <p:cNvGrpSpPr/>
          <p:nvPr/>
        </p:nvGrpSpPr>
        <p:grpSpPr>
          <a:xfrm>
            <a:off x="535381" y="3517900"/>
            <a:ext cx="288000" cy="288000"/>
            <a:chOff x="1240245" y="3184374"/>
            <a:chExt cx="409091" cy="409091"/>
          </a:xfrm>
        </p:grpSpPr>
        <p:sp>
          <p:nvSpPr>
            <p:cNvPr id="18" name="Oval 101">
              <a:extLst>
                <a:ext uri="{FF2B5EF4-FFF2-40B4-BE49-F238E27FC236}">
                  <a16:creationId xmlns:a16="http://schemas.microsoft.com/office/drawing/2014/main" id="{87CEAC89-6C41-0D42-CD4B-4E7C3B236C96}"/>
                </a:ext>
              </a:extLst>
            </p:cNvPr>
            <p:cNvSpPr/>
            <p:nvPr/>
          </p:nvSpPr>
          <p:spPr>
            <a:xfrm>
              <a:off x="1240245" y="3184374"/>
              <a:ext cx="409091" cy="409091"/>
            </a:xfrm>
            <a:prstGeom prst="ellipse">
              <a:avLst/>
            </a:prstGeom>
            <a:solidFill>
              <a:schemeClr val="accent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ea typeface="+mn-ea"/>
                <a:cs typeface="+mn-cs"/>
              </a:endParaRPr>
            </a:p>
          </p:txBody>
        </p:sp>
        <p:sp>
          <p:nvSpPr>
            <p:cNvPr id="19" name="Oval 102">
              <a:extLst>
                <a:ext uri="{FF2B5EF4-FFF2-40B4-BE49-F238E27FC236}">
                  <a16:creationId xmlns:a16="http://schemas.microsoft.com/office/drawing/2014/main" id="{BAFAB464-F54D-A145-7F56-2613BF6F2ECC}"/>
                </a:ext>
              </a:extLst>
            </p:cNvPr>
            <p:cNvSpPr/>
            <p:nvPr/>
          </p:nvSpPr>
          <p:spPr>
            <a:xfrm>
              <a:off x="1289159" y="3233288"/>
              <a:ext cx="311264" cy="31126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ea typeface="+mn-ea"/>
                  <a:cs typeface="+mn-cs"/>
                </a:rPr>
                <a:t>1</a:t>
              </a:r>
            </a:p>
          </p:txBody>
        </p:sp>
      </p:grpSp>
      <p:grpSp>
        <p:nvGrpSpPr>
          <p:cNvPr id="20" name="Group 44">
            <a:extLst>
              <a:ext uri="{FF2B5EF4-FFF2-40B4-BE49-F238E27FC236}">
                <a16:creationId xmlns:a16="http://schemas.microsoft.com/office/drawing/2014/main" id="{B5C46B25-7F59-EFC2-FE78-C0A39DB1891D}"/>
              </a:ext>
            </a:extLst>
          </p:cNvPr>
          <p:cNvGrpSpPr/>
          <p:nvPr/>
        </p:nvGrpSpPr>
        <p:grpSpPr>
          <a:xfrm>
            <a:off x="509983" y="1993598"/>
            <a:ext cx="288000" cy="288000"/>
            <a:chOff x="4693726" y="1436890"/>
            <a:chExt cx="409091" cy="409091"/>
          </a:xfrm>
        </p:grpSpPr>
        <p:sp>
          <p:nvSpPr>
            <p:cNvPr id="21" name="Oval 101">
              <a:extLst>
                <a:ext uri="{FF2B5EF4-FFF2-40B4-BE49-F238E27FC236}">
                  <a16:creationId xmlns:a16="http://schemas.microsoft.com/office/drawing/2014/main" id="{169BCFC6-292F-137C-8287-B01DF89B74F9}"/>
                </a:ext>
              </a:extLst>
            </p:cNvPr>
            <p:cNvSpPr/>
            <p:nvPr/>
          </p:nvSpPr>
          <p:spPr>
            <a:xfrm>
              <a:off x="4693726" y="1436890"/>
              <a:ext cx="409091" cy="409091"/>
            </a:xfrm>
            <a:prstGeom prst="ellipse">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ea typeface="+mn-ea"/>
                <a:cs typeface="+mn-cs"/>
              </a:endParaRPr>
            </a:p>
          </p:txBody>
        </p:sp>
        <p:sp>
          <p:nvSpPr>
            <p:cNvPr id="22" name="Oval 102">
              <a:extLst>
                <a:ext uri="{FF2B5EF4-FFF2-40B4-BE49-F238E27FC236}">
                  <a16:creationId xmlns:a16="http://schemas.microsoft.com/office/drawing/2014/main" id="{51BB95F9-0FBA-3E70-6D1B-F426DF49ACAD}"/>
                </a:ext>
              </a:extLst>
            </p:cNvPr>
            <p:cNvSpPr/>
            <p:nvPr/>
          </p:nvSpPr>
          <p:spPr>
            <a:xfrm>
              <a:off x="4742640" y="1485804"/>
              <a:ext cx="311264" cy="3112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ea typeface="+mn-ea"/>
                  <a:cs typeface="+mn-cs"/>
                </a:rPr>
                <a:t>2</a:t>
              </a:r>
            </a:p>
          </p:txBody>
        </p:sp>
      </p:grpSp>
      <p:grpSp>
        <p:nvGrpSpPr>
          <p:cNvPr id="23" name="Group 44">
            <a:extLst>
              <a:ext uri="{FF2B5EF4-FFF2-40B4-BE49-F238E27FC236}">
                <a16:creationId xmlns:a16="http://schemas.microsoft.com/office/drawing/2014/main" id="{4C6F423F-74A3-F486-55F6-3F03C76C0F75}"/>
              </a:ext>
            </a:extLst>
          </p:cNvPr>
          <p:cNvGrpSpPr/>
          <p:nvPr/>
        </p:nvGrpSpPr>
        <p:grpSpPr>
          <a:xfrm>
            <a:off x="5353052" y="3828208"/>
            <a:ext cx="288000" cy="288000"/>
            <a:chOff x="4693726" y="1436890"/>
            <a:chExt cx="409091" cy="409091"/>
          </a:xfrm>
        </p:grpSpPr>
        <p:sp>
          <p:nvSpPr>
            <p:cNvPr id="24" name="Oval 101">
              <a:extLst>
                <a:ext uri="{FF2B5EF4-FFF2-40B4-BE49-F238E27FC236}">
                  <a16:creationId xmlns:a16="http://schemas.microsoft.com/office/drawing/2014/main" id="{94CA8201-C222-7E0C-713C-D32FDDE3179F}"/>
                </a:ext>
              </a:extLst>
            </p:cNvPr>
            <p:cNvSpPr/>
            <p:nvPr/>
          </p:nvSpPr>
          <p:spPr>
            <a:xfrm>
              <a:off x="4693726" y="1436890"/>
              <a:ext cx="409091" cy="409091"/>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ea typeface="+mn-ea"/>
                <a:cs typeface="+mn-cs"/>
              </a:endParaRPr>
            </a:p>
          </p:txBody>
        </p:sp>
        <p:sp>
          <p:nvSpPr>
            <p:cNvPr id="25" name="Oval 102">
              <a:extLst>
                <a:ext uri="{FF2B5EF4-FFF2-40B4-BE49-F238E27FC236}">
                  <a16:creationId xmlns:a16="http://schemas.microsoft.com/office/drawing/2014/main" id="{F44BA4E4-859E-7FA3-3444-3CB7C58ED5F3}"/>
                </a:ext>
              </a:extLst>
            </p:cNvPr>
            <p:cNvSpPr/>
            <p:nvPr/>
          </p:nvSpPr>
          <p:spPr>
            <a:xfrm>
              <a:off x="4742640" y="1485804"/>
              <a:ext cx="311264" cy="311265"/>
            </a:xfrm>
            <a:prstGeom prst="ellipse">
              <a:avLst/>
            </a:prstGeom>
            <a:solidFill>
              <a:srgbClr val="4155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ea typeface="+mn-ea"/>
                  <a:cs typeface="+mn-cs"/>
                </a:rPr>
                <a:t>4</a:t>
              </a:r>
            </a:p>
          </p:txBody>
        </p:sp>
      </p:grpSp>
      <p:grpSp>
        <p:nvGrpSpPr>
          <p:cNvPr id="26" name="Group 42">
            <a:extLst>
              <a:ext uri="{FF2B5EF4-FFF2-40B4-BE49-F238E27FC236}">
                <a16:creationId xmlns:a16="http://schemas.microsoft.com/office/drawing/2014/main" id="{BFD42E81-2D44-B537-2421-F606D6F9C127}"/>
              </a:ext>
            </a:extLst>
          </p:cNvPr>
          <p:cNvGrpSpPr/>
          <p:nvPr/>
        </p:nvGrpSpPr>
        <p:grpSpPr>
          <a:xfrm>
            <a:off x="4938184" y="1974023"/>
            <a:ext cx="288000" cy="288000"/>
            <a:chOff x="8096432" y="3936036"/>
            <a:chExt cx="409091" cy="409091"/>
          </a:xfrm>
        </p:grpSpPr>
        <p:sp>
          <p:nvSpPr>
            <p:cNvPr id="27" name="Oval 101">
              <a:extLst>
                <a:ext uri="{FF2B5EF4-FFF2-40B4-BE49-F238E27FC236}">
                  <a16:creationId xmlns:a16="http://schemas.microsoft.com/office/drawing/2014/main" id="{03F01F43-BF9C-7E27-E8D2-4FB7E4C420BE}"/>
                </a:ext>
              </a:extLst>
            </p:cNvPr>
            <p:cNvSpPr/>
            <p:nvPr/>
          </p:nvSpPr>
          <p:spPr>
            <a:xfrm>
              <a:off x="8096432" y="3936036"/>
              <a:ext cx="409091" cy="409091"/>
            </a:xfrm>
            <a:prstGeom prst="ellips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E6272F"/>
                </a:solidFill>
                <a:effectLst/>
                <a:uLnTx/>
                <a:uFillTx/>
                <a:ea typeface="+mn-ea"/>
                <a:cs typeface="+mn-cs"/>
              </a:endParaRPr>
            </a:p>
          </p:txBody>
        </p:sp>
        <p:sp>
          <p:nvSpPr>
            <p:cNvPr id="28" name="Oval 102">
              <a:extLst>
                <a:ext uri="{FF2B5EF4-FFF2-40B4-BE49-F238E27FC236}">
                  <a16:creationId xmlns:a16="http://schemas.microsoft.com/office/drawing/2014/main" id="{CD72E1B6-EC46-017D-C2F2-8CEBE475A551}"/>
                </a:ext>
              </a:extLst>
            </p:cNvPr>
            <p:cNvSpPr/>
            <p:nvPr/>
          </p:nvSpPr>
          <p:spPr>
            <a:xfrm>
              <a:off x="8145346" y="3984950"/>
              <a:ext cx="311264" cy="3112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ea typeface="+mn-ea"/>
                  <a:cs typeface="+mn-cs"/>
                </a:rPr>
                <a:t>3</a:t>
              </a:r>
            </a:p>
          </p:txBody>
        </p:sp>
      </p:grpSp>
      <p:sp>
        <p:nvSpPr>
          <p:cNvPr id="29" name="Textplatzhalter 2">
            <a:extLst>
              <a:ext uri="{FF2B5EF4-FFF2-40B4-BE49-F238E27FC236}">
                <a16:creationId xmlns:a16="http://schemas.microsoft.com/office/drawing/2014/main" id="{BF02F3ED-4779-1800-238B-0E79F25FFF7D}"/>
              </a:ext>
            </a:extLst>
          </p:cNvPr>
          <p:cNvSpPr>
            <a:spLocks noGrp="1"/>
          </p:cNvSpPr>
          <p:nvPr>
            <p:ph type="body" sz="quarter" idx="11"/>
          </p:nvPr>
        </p:nvSpPr>
        <p:spPr>
          <a:xfrm>
            <a:off x="648000" y="550666"/>
            <a:ext cx="6264000" cy="677108"/>
          </a:xfrm>
        </p:spPr>
        <p:txBody>
          <a:bodyPr/>
          <a:lstStyle/>
          <a:p>
            <a:r>
              <a:rPr lang="en-US" kern="1200" spc="0" dirty="0"/>
              <a:t>Human expertise enhanced by</a:t>
            </a:r>
          </a:p>
          <a:p>
            <a:r>
              <a:rPr lang="en-US" cap="none" dirty="0">
                <a:latin typeface="Libre Baskerville" panose="02000000000000000000" pitchFamily="2" charset="0"/>
              </a:rPr>
              <a:t>Artificial Intelligence</a:t>
            </a:r>
          </a:p>
        </p:txBody>
      </p:sp>
      <p:sp>
        <p:nvSpPr>
          <p:cNvPr id="3" name="ZoneTexte 38">
            <a:extLst>
              <a:ext uri="{FF2B5EF4-FFF2-40B4-BE49-F238E27FC236}">
                <a16:creationId xmlns:a16="http://schemas.microsoft.com/office/drawing/2014/main" id="{FD1D1B5E-EB01-904B-019D-055D791ADA00}"/>
              </a:ext>
            </a:extLst>
          </p:cNvPr>
          <p:cNvSpPr txBox="1"/>
          <p:nvPr/>
        </p:nvSpPr>
        <p:spPr>
          <a:xfrm>
            <a:off x="534060" y="9565336"/>
            <a:ext cx="6895771" cy="307777"/>
          </a:xfrm>
          <a:prstGeom prst="rect">
            <a:avLst/>
          </a:prstGeom>
          <a:noFill/>
        </p:spPr>
        <p:txBody>
          <a:bodyPr wrap="square">
            <a:spAutoFit/>
          </a:bodyPr>
          <a:lstStyle/>
          <a:p>
            <a:r>
              <a:rPr lang="en-US" sz="1400" b="1" dirty="0">
                <a:solidFill>
                  <a:srgbClr val="FFFFFF"/>
                </a:solidFill>
                <a:highlight>
                  <a:srgbClr val="FFFF00"/>
                </a:highlight>
                <a:latin typeface="Lato-Semibold"/>
                <a:cs typeface="Lato-Semibold"/>
              </a:rPr>
              <a:t>The fund is exposed to a risk of capital loss.</a:t>
            </a:r>
          </a:p>
        </p:txBody>
      </p:sp>
    </p:spTree>
    <p:extLst>
      <p:ext uri="{BB962C8B-B14F-4D97-AF65-F5344CB8AC3E}">
        <p14:creationId xmlns:p14="http://schemas.microsoft.com/office/powerpoint/2010/main" val="280130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15553"/>
          </a:xfrm>
        </p:spPr>
        <p:txBody>
          <a:bodyPr/>
          <a:lstStyle/>
          <a:p>
            <a:pPr marL="12700">
              <a:lnSpc>
                <a:spcPct val="100000"/>
              </a:lnSpc>
              <a:spcBef>
                <a:spcPts val="0"/>
              </a:spcBef>
            </a:pPr>
            <a:r>
              <a:rPr lang="de-DE" sz="2000" dirty="0" err="1">
                <a:latin typeface="Lato-Light"/>
              </a:rPr>
              <a:t>Why</a:t>
            </a:r>
            <a:r>
              <a:rPr lang="de-DE" sz="2000" cap="none" dirty="0">
                <a:latin typeface="Libre Baskerville" panose="02000000000000000000" pitchFamily="2" charset="0"/>
              </a:rPr>
              <a:t> </a:t>
            </a:r>
            <a:r>
              <a:rPr lang="de-DE" sz="2000" cap="none" dirty="0" err="1">
                <a:latin typeface="Libre Baskerville" panose="02000000000000000000" pitchFamily="2" charset="0"/>
              </a:rPr>
              <a:t>invest</a:t>
            </a:r>
            <a:r>
              <a:rPr lang="de-DE" sz="2000" cap="none" dirty="0">
                <a:latin typeface="Libre Baskerville" panose="02000000000000000000" pitchFamily="2" charset="0"/>
              </a:rPr>
              <a:t> </a:t>
            </a:r>
            <a:r>
              <a:rPr lang="fr-FR" sz="2000" dirty="0">
                <a:latin typeface="Lato-Light"/>
                <a:cs typeface="Lato-Light"/>
              </a:rPr>
              <a:t>IN</a:t>
            </a:r>
            <a:r>
              <a:rPr lang="fr-FR" sz="2000" spc="-30" dirty="0">
                <a:latin typeface="Lato-Light"/>
                <a:cs typeface="Lato-Light"/>
              </a:rPr>
              <a:t> </a:t>
            </a:r>
            <a:r>
              <a:rPr lang="fr-FR" sz="2000" dirty="0">
                <a:latin typeface="Lato-Light"/>
                <a:cs typeface="Lato-Light"/>
              </a:rPr>
              <a:t>ODDO BHF </a:t>
            </a:r>
            <a:r>
              <a:rPr lang="fr-FR" sz="2000" dirty="0" err="1">
                <a:latin typeface="Lato-Light"/>
                <a:cs typeface="Lato-Light"/>
              </a:rPr>
              <a:t>Artificial</a:t>
            </a:r>
            <a:r>
              <a:rPr lang="fr-FR" sz="2000" dirty="0">
                <a:latin typeface="Lato-Light"/>
                <a:cs typeface="Lato-Light"/>
              </a:rPr>
              <a:t> Intelligence </a:t>
            </a:r>
            <a:endParaRPr lang="de-DE" sz="2000" cap="all" dirty="0"/>
          </a:p>
          <a:p>
            <a:pPr marL="12700">
              <a:lnSpc>
                <a:spcPct val="100000"/>
              </a:lnSpc>
              <a:spcBef>
                <a:spcPts val="0"/>
              </a:spcBef>
            </a:pPr>
            <a:r>
              <a:rPr lang="fr-FR" sz="2000" dirty="0">
                <a:latin typeface="Lato-Light"/>
                <a:cs typeface="Lato-Light"/>
              </a:rPr>
              <a:t>ACCORDING TO US </a:t>
            </a:r>
            <a:r>
              <a:rPr lang="fr-FR" sz="2000" spc="-50" dirty="0">
                <a:latin typeface="Lato-Light"/>
                <a:cs typeface="Lato-Light"/>
              </a:rPr>
              <a:t>?</a:t>
            </a:r>
            <a:endParaRPr lang="fr-FR" sz="2000"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49575" y="5566428"/>
            <a:ext cx="6076675" cy="1384995"/>
          </a:xfrm>
        </p:spPr>
        <p:txBody>
          <a:bodyPr/>
          <a:lstStyle/>
          <a:p>
            <a:pPr algn="just"/>
            <a:r>
              <a:rPr lang="en-US" dirty="0">
                <a:latin typeface="+mn-lt"/>
              </a:rPr>
              <a:t>ODDO BHF Artificial Intelligence is mainly exposed to the following risks: </a:t>
            </a:r>
            <a:r>
              <a:rPr lang="en-US" b="1" dirty="0">
                <a:latin typeface="+mn-lt"/>
              </a:rPr>
              <a:t>Capital loss risk, equity risk, mid-cap holding risk, interest rate risk, credit risk, discretionary management risk, volatility risk, counterparty risk, liquidity risk of underlying assets, modelling risk, risk related to commitments on forward financial instruments, currency risk, emerging market risk, investment risk in China, stock connect, bond connect and sustainability risk.</a:t>
            </a:r>
          </a:p>
          <a:p>
            <a:pPr algn="just"/>
            <a:endParaRPr lang="en-US" b="1" dirty="0">
              <a:latin typeface="+mn-lt"/>
            </a:endParaRPr>
          </a:p>
          <a:p>
            <a:pPr algn="just"/>
            <a:r>
              <a:rPr lang="en-US" b="1" dirty="0">
                <a:latin typeface="+mn-lt"/>
              </a:rPr>
              <a:t>The investor is invited to read the Key Information Document and the fund prospectus for detailed information concerning the risks to which the fund is exposed.</a:t>
            </a:r>
          </a:p>
          <a:p>
            <a:endParaRPr lang="en-US"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050" y="10070442"/>
            <a:ext cx="6264000" cy="96950"/>
          </a:xfrm>
        </p:spPr>
        <p:txBody>
          <a:bodyPr/>
          <a:lstStyle/>
          <a:p>
            <a:r>
              <a:rPr lang="en-US" sz="700" spc="-10" dirty="0">
                <a:solidFill>
                  <a:srgbClr val="272529"/>
                </a:solidFill>
                <a:latin typeface="Lato-Light"/>
                <a:cs typeface="Lato-Light"/>
              </a:rPr>
              <a:t>Source: ODDO BHF AM SAS | Data as of 2023</a:t>
            </a:r>
          </a:p>
        </p:txBody>
      </p:sp>
      <p:sp>
        <p:nvSpPr>
          <p:cNvPr id="11" name="Textplatzhalter 10">
            <a:extLst>
              <a:ext uri="{FF2B5EF4-FFF2-40B4-BE49-F238E27FC236}">
                <a16:creationId xmlns:a16="http://schemas.microsoft.com/office/drawing/2014/main" id="{543D8893-7B7D-434C-9A25-96013A662821}"/>
              </a:ext>
            </a:extLst>
          </p:cNvPr>
          <p:cNvSpPr>
            <a:spLocks noGrp="1"/>
          </p:cNvSpPr>
          <p:nvPr>
            <p:ph type="body" sz="quarter" idx="23"/>
          </p:nvPr>
        </p:nvSpPr>
        <p:spPr/>
        <p:txBody>
          <a:bodyPr/>
          <a:lstStyle/>
          <a:p>
            <a:r>
              <a:rPr lang="fr-FR" dirty="0">
                <a:solidFill>
                  <a:schemeClr val="tx1"/>
                </a:solidFill>
                <a:latin typeface="+mj-lt"/>
              </a:rPr>
              <a:t>ODDO BHF </a:t>
            </a:r>
            <a:r>
              <a:rPr lang="fr-FR" dirty="0" err="1">
                <a:solidFill>
                  <a:schemeClr val="tx1"/>
                </a:solidFill>
                <a:latin typeface="+mj-lt"/>
              </a:rPr>
              <a:t>Artificial</a:t>
            </a:r>
            <a:r>
              <a:rPr lang="fr-FR" dirty="0">
                <a:solidFill>
                  <a:schemeClr val="tx1"/>
                </a:solidFill>
                <a:latin typeface="+mj-lt"/>
              </a:rPr>
              <a:t> Intelligence – July 2023</a:t>
            </a:r>
            <a:endParaRPr lang="de-DE" dirty="0"/>
          </a:p>
        </p:txBody>
      </p:sp>
      <p:pic>
        <p:nvPicPr>
          <p:cNvPr id="16" name="Bildplatzhalter 15">
            <a:extLst>
              <a:ext uri="{FF2B5EF4-FFF2-40B4-BE49-F238E27FC236}">
                <a16:creationId xmlns:a16="http://schemas.microsoft.com/office/drawing/2014/main" id="{06AE6487-DC88-4DBA-9A09-16278FD9D16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7881" b="17881"/>
          <a:stretch/>
        </p:blipFill>
        <p:spPr>
          <a:xfrm>
            <a:off x="654050" y="7216793"/>
            <a:ext cx="6263999" cy="2684035"/>
          </a:xfrm>
        </p:spPr>
      </p:pic>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46400" y="5104805"/>
            <a:ext cx="6264000" cy="338554"/>
          </a:xfrm>
        </p:spPr>
        <p:txBody>
          <a:bodyPr/>
          <a:lstStyle/>
          <a:p>
            <a:r>
              <a:rPr lang="de-DE" b="1" dirty="0" err="1">
                <a:solidFill>
                  <a:srgbClr val="FF0000"/>
                </a:solidFill>
              </a:rPr>
              <a:t>Risks</a:t>
            </a:r>
            <a:endParaRPr lang="de-DE" b="1" dirty="0">
              <a:solidFill>
                <a:srgbClr val="FF0000"/>
              </a:solidFill>
            </a:endParaRPr>
          </a:p>
        </p:txBody>
      </p:sp>
      <p:graphicFrame>
        <p:nvGraphicFramePr>
          <p:cNvPr id="14" name="object 7">
            <a:extLst>
              <a:ext uri="{FF2B5EF4-FFF2-40B4-BE49-F238E27FC236}">
                <a16:creationId xmlns:a16="http://schemas.microsoft.com/office/drawing/2014/main" id="{6586CE3B-249B-4CFE-A630-7F4BFE8E7A07}"/>
              </a:ext>
            </a:extLst>
          </p:cNvPr>
          <p:cNvGraphicFramePr>
            <a:graphicFrameLocks noGrp="1"/>
          </p:cNvGraphicFramePr>
          <p:nvPr>
            <p:extLst>
              <p:ext uri="{D42A27DB-BD31-4B8C-83A1-F6EECF244321}">
                <p14:modId xmlns:p14="http://schemas.microsoft.com/office/powerpoint/2010/main" val="1527352581"/>
              </p:ext>
            </p:extLst>
          </p:nvPr>
        </p:nvGraphicFramePr>
        <p:xfrm>
          <a:off x="648000" y="1308100"/>
          <a:ext cx="6264275" cy="3632400"/>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556772">
                <a:tc>
                  <a:txBody>
                    <a:bodyPr/>
                    <a:lstStyle/>
                    <a:p>
                      <a:pPr marL="0" marR="215265" indent="0" algn="l" defTabSz="566792" rtl="0" eaLnBrk="1" latinLnBrk="0" hangingPunct="1">
                        <a:lnSpc>
                          <a:spcPct val="100000"/>
                        </a:lnSpc>
                        <a:spcBef>
                          <a:spcPts val="570"/>
                        </a:spcBef>
                      </a:pPr>
                      <a:r>
                        <a:rPr lang="en-US" sz="1000" b="0" kern="1200" cap="all" baseline="0" dirty="0">
                          <a:solidFill>
                            <a:schemeClr val="tx1"/>
                          </a:solidFill>
                          <a:latin typeface="Lato-Heavy"/>
                          <a:ea typeface="+mn-ea"/>
                          <a:cs typeface="Lato-Semibold"/>
                        </a:rPr>
                        <a:t>Fundamental expertise of the Portfolio managers enhanced by AI</a:t>
                      </a:r>
                    </a:p>
                    <a:p>
                      <a:pPr marL="171450" marR="215265" indent="-171450" algn="just" defTabSz="566792" rtl="0" eaLnBrk="1" latinLnBrk="0" hangingPunct="1">
                        <a:lnSpc>
                          <a:spcPct val="100000"/>
                        </a:lnSpc>
                        <a:spcBef>
                          <a:spcPts val="570"/>
                        </a:spcBef>
                        <a:buFont typeface="Arial" panose="020B0604020202020204" pitchFamily="34" charset="0"/>
                        <a:buChar char="•"/>
                      </a:pPr>
                      <a:r>
                        <a:rPr lang="en-US" sz="1000" b="0" kern="1200" cap="none" baseline="0" dirty="0">
                          <a:solidFill>
                            <a:schemeClr val="tx1"/>
                          </a:solidFill>
                          <a:latin typeface="+mj-lt"/>
                          <a:ea typeface="+mn-ea"/>
                          <a:cs typeface="Lato-Semibold"/>
                        </a:rPr>
                        <a:t>Stable team of experienced PMs managing our AI strategy since 2018, </a:t>
                      </a:r>
                      <a:r>
                        <a:rPr lang="en-US" sz="1000" b="0" kern="1200" cap="none" baseline="0" dirty="0" err="1">
                          <a:solidFill>
                            <a:schemeClr val="tx1"/>
                          </a:solidFill>
                          <a:latin typeface="+mj-lt"/>
                          <a:ea typeface="+mn-ea"/>
                          <a:cs typeface="Lato-Semibold"/>
                        </a:rPr>
                        <a:t>i</a:t>
                      </a:r>
                      <a:r>
                        <a:rPr lang="en-US" sz="1000" b="0" kern="1200" cap="none" baseline="0" dirty="0">
                          <a:solidFill>
                            <a:schemeClr val="tx1"/>
                          </a:solidFill>
                          <a:latin typeface="+mj-lt"/>
                          <a:ea typeface="+mn-ea"/>
                          <a:cs typeface="Lato-Semibold"/>
                        </a:rPr>
                        <a:t>. e. far before </a:t>
                      </a:r>
                      <a:r>
                        <a:rPr lang="en-US" sz="1000" b="0" kern="1200" cap="none" baseline="0" dirty="0" err="1">
                          <a:solidFill>
                            <a:schemeClr val="tx1"/>
                          </a:solidFill>
                          <a:latin typeface="+mj-lt"/>
                          <a:ea typeface="+mn-ea"/>
                          <a:cs typeface="Lato-Semibold"/>
                        </a:rPr>
                        <a:t>ChatGPT</a:t>
                      </a:r>
                      <a:r>
                        <a:rPr lang="en-US" sz="1000" b="0" kern="1200" cap="none" baseline="0" dirty="0">
                          <a:solidFill>
                            <a:schemeClr val="tx1"/>
                          </a:solidFill>
                          <a:latin typeface="+mj-lt"/>
                          <a:ea typeface="+mn-ea"/>
                          <a:cs typeface="Lato-Semibold"/>
                        </a:rPr>
                        <a:t> became fashionable</a:t>
                      </a:r>
                    </a:p>
                    <a:p>
                      <a:pPr marL="171450" marR="215265" indent="-171450" algn="just" defTabSz="566792" rtl="0" eaLnBrk="1" latinLnBrk="0" hangingPunct="1">
                        <a:lnSpc>
                          <a:spcPct val="100000"/>
                        </a:lnSpc>
                        <a:spcBef>
                          <a:spcPts val="570"/>
                        </a:spcBef>
                        <a:buFont typeface="Arial" panose="020B0604020202020204" pitchFamily="34" charset="0"/>
                        <a:buChar char="•"/>
                      </a:pPr>
                      <a:r>
                        <a:rPr lang="en-US" sz="1000" b="0" kern="1200" cap="none" baseline="0" dirty="0">
                          <a:solidFill>
                            <a:schemeClr val="tx1"/>
                          </a:solidFill>
                          <a:latin typeface="+mj-lt"/>
                          <a:ea typeface="+mn-ea"/>
                          <a:cs typeface="Lato-Semibold"/>
                        </a:rPr>
                        <a:t>Fundamental analysis, ESG criteria and valuation at heart of the investment process</a:t>
                      </a:r>
                    </a:p>
                    <a:p>
                      <a:pPr marL="171450" marR="215265" indent="-171450" algn="just" defTabSz="566792" rtl="0" eaLnBrk="1" latinLnBrk="0" hangingPunct="1">
                        <a:lnSpc>
                          <a:spcPct val="100000"/>
                        </a:lnSpc>
                        <a:spcBef>
                          <a:spcPts val="570"/>
                        </a:spcBef>
                        <a:buFont typeface="Arial" panose="020B0604020202020204" pitchFamily="34" charset="0"/>
                        <a:buChar char="•"/>
                      </a:pPr>
                      <a:r>
                        <a:rPr lang="en-US" sz="1000" b="0" kern="1200" cap="none" baseline="0" dirty="0">
                          <a:solidFill>
                            <a:schemeClr val="tx1"/>
                          </a:solidFill>
                          <a:latin typeface="+mj-lt"/>
                          <a:ea typeface="+mn-ea"/>
                          <a:cs typeface="Lato-Semibold"/>
                        </a:rPr>
                        <a:t>AI tool as an additional support for portfolio managers</a:t>
                      </a:r>
                    </a:p>
                  </a:txBody>
                  <a:tcPr marL="72000" marR="72000" marT="72000" marB="144000" anchor="ctr">
                    <a:lnR w="57150">
                      <a:solidFill>
                        <a:srgbClr val="FFFFFF"/>
                      </a:solidFill>
                      <a:prstDash val="solid"/>
                    </a:lnR>
                    <a:lnB w="57150">
                      <a:solidFill>
                        <a:srgbClr val="FFFFFF"/>
                      </a:solidFill>
                      <a:prstDash val="solid"/>
                    </a:lnB>
                    <a:solidFill>
                      <a:srgbClr val="F7F2EE"/>
                    </a:solidFill>
                  </a:tcPr>
                </a:tc>
                <a:tc>
                  <a:txBody>
                    <a:bodyPr/>
                    <a:lstStyle/>
                    <a:p>
                      <a:pPr marL="0" marR="215265" indent="0" algn="just" defTabSz="566792" rtl="0" eaLnBrk="1" latinLnBrk="0" hangingPunct="1">
                        <a:lnSpc>
                          <a:spcPct val="100000"/>
                        </a:lnSpc>
                        <a:spcBef>
                          <a:spcPts val="570"/>
                        </a:spcBef>
                      </a:pPr>
                      <a:r>
                        <a:rPr lang="en-US" sz="1000" b="0" kern="1200" cap="all" baseline="0" dirty="0">
                          <a:solidFill>
                            <a:schemeClr val="tx1"/>
                          </a:solidFill>
                          <a:latin typeface="Lato-Heavy"/>
                          <a:ea typeface="+mn-ea"/>
                          <a:cs typeface="Lato-Semibold"/>
                        </a:rPr>
                        <a:t>Support the decarbonization of the economy</a:t>
                      </a:r>
                    </a:p>
                    <a:p>
                      <a:pPr marL="171450" marR="215265" indent="-171450" algn="just" defTabSz="566792" rtl="0" eaLnBrk="1" latinLnBrk="0" hangingPunct="1">
                        <a:lnSpc>
                          <a:spcPct val="100000"/>
                        </a:lnSpc>
                        <a:spcBef>
                          <a:spcPts val="570"/>
                        </a:spcBef>
                        <a:buFont typeface="Arial" panose="020B0604020202020204" pitchFamily="34" charset="0"/>
                        <a:buChar char="•"/>
                      </a:pPr>
                      <a:r>
                        <a:rPr lang="en-US" sz="1000" b="0" kern="1200" cap="none" baseline="0" dirty="0">
                          <a:solidFill>
                            <a:schemeClr val="tx1"/>
                          </a:solidFill>
                          <a:latin typeface="+mj-lt"/>
                          <a:ea typeface="+mn-ea"/>
                          <a:cs typeface="Lato-Semibold"/>
                        </a:rPr>
                        <a:t>A sustainable approach based on strong financial, thematic and ESG analysis</a:t>
                      </a:r>
                    </a:p>
                    <a:p>
                      <a:pPr marL="171450" marR="215265" indent="-171450" algn="just" defTabSz="566792" rtl="0" eaLnBrk="1" latinLnBrk="0" hangingPunct="1">
                        <a:lnSpc>
                          <a:spcPct val="100000"/>
                        </a:lnSpc>
                        <a:spcBef>
                          <a:spcPts val="570"/>
                        </a:spcBef>
                        <a:buFont typeface="Arial" panose="020B0604020202020204" pitchFamily="34" charset="0"/>
                        <a:buChar char="•"/>
                      </a:pPr>
                      <a:r>
                        <a:rPr lang="en-US" sz="1000" b="0" kern="1200" cap="none" baseline="0" dirty="0">
                          <a:solidFill>
                            <a:schemeClr val="tx1"/>
                          </a:solidFill>
                          <a:latin typeface="+mj-lt"/>
                          <a:ea typeface="+mn-ea"/>
                          <a:cs typeface="Lato-Semibold"/>
                        </a:rPr>
                        <a:t>An Article 9 fund with explicit decarbonization strategy, goals and KPIs</a:t>
                      </a:r>
                    </a:p>
                  </a:txBody>
                  <a:tcPr marL="108000" marR="72000" marT="72000" marB="144000">
                    <a:lnL w="57150">
                      <a:solidFill>
                        <a:srgbClr val="FFFFFF"/>
                      </a:solidFill>
                      <a:prstDash val="solid"/>
                    </a:lnL>
                    <a:lnB w="57150">
                      <a:solidFill>
                        <a:srgbClr val="FFFFFF"/>
                      </a:solidFill>
                      <a:prstDash val="solid"/>
                    </a:lnB>
                    <a:solidFill>
                      <a:srgbClr val="B4CEB4"/>
                    </a:solidFill>
                  </a:tcPr>
                </a:tc>
                <a:extLst>
                  <a:ext uri="{0D108BD9-81ED-4DB2-BD59-A6C34878D82A}">
                    <a16:rowId xmlns:a16="http://schemas.microsoft.com/office/drawing/2014/main" val="10000"/>
                  </a:ext>
                </a:extLst>
              </a:tr>
              <a:tr h="1699369">
                <a:tc>
                  <a:txBody>
                    <a:bodyPr/>
                    <a:lstStyle/>
                    <a:p>
                      <a:pPr marL="0" marR="215265" indent="0" algn="just" defTabSz="566792" rtl="0" eaLnBrk="1" latinLnBrk="0" hangingPunct="1">
                        <a:lnSpc>
                          <a:spcPct val="100000"/>
                        </a:lnSpc>
                        <a:spcBef>
                          <a:spcPts val="570"/>
                        </a:spcBef>
                      </a:pPr>
                      <a:r>
                        <a:rPr lang="en-US" sz="1000" b="0" kern="1200" cap="all" baseline="0" dirty="0">
                          <a:solidFill>
                            <a:srgbClr val="FFFFFF"/>
                          </a:solidFill>
                          <a:latin typeface="Lato-Heavy"/>
                          <a:ea typeface="+mn-ea"/>
                          <a:cs typeface="Lato-Semibold"/>
                        </a:rPr>
                        <a:t>Exploiting unstructured data with AI</a:t>
                      </a:r>
                    </a:p>
                    <a:p>
                      <a:pPr marL="171450" marR="215265" indent="-171450" algn="just" defTabSz="566792" rtl="0" eaLnBrk="1" latinLnBrk="0" hangingPunct="1">
                        <a:lnSpc>
                          <a:spcPct val="100000"/>
                        </a:lnSpc>
                        <a:spcBef>
                          <a:spcPts val="570"/>
                        </a:spcBef>
                        <a:buFont typeface="Arial" panose="020B0604020202020204" pitchFamily="34" charset="0"/>
                        <a:buChar char="•"/>
                      </a:pPr>
                      <a:r>
                        <a:rPr lang="en-US" sz="1000" b="0" kern="1200" cap="none" baseline="0" dirty="0">
                          <a:solidFill>
                            <a:schemeClr val="bg1"/>
                          </a:solidFill>
                          <a:latin typeface="+mj-lt"/>
                          <a:ea typeface="+mn-ea"/>
                          <a:cs typeface="Lato-Semibold"/>
                        </a:rPr>
                        <a:t>Harnessing the analytical power of AI to go through millions of documents, interviews or reports published anywhere on the planet</a:t>
                      </a:r>
                    </a:p>
                    <a:p>
                      <a:pPr marL="171450" marR="215265" indent="-171450" algn="just" defTabSz="566792" rtl="0" eaLnBrk="1" latinLnBrk="0" hangingPunct="1">
                        <a:lnSpc>
                          <a:spcPct val="100000"/>
                        </a:lnSpc>
                        <a:spcBef>
                          <a:spcPts val="570"/>
                        </a:spcBef>
                        <a:buFont typeface="Arial" panose="020B0604020202020204" pitchFamily="34" charset="0"/>
                        <a:buChar char="•"/>
                      </a:pPr>
                      <a:r>
                        <a:rPr lang="en-US" sz="1000" b="0" kern="1200" cap="none" baseline="0" dirty="0">
                          <a:solidFill>
                            <a:srgbClr val="FFFFFF"/>
                          </a:solidFill>
                          <a:latin typeface="Lato Light" panose="020F0302020204030203" pitchFamily="34" charset="0"/>
                          <a:ea typeface="+mn-ea"/>
                          <a:cs typeface="Lato-Semibold"/>
                        </a:rPr>
                        <a:t>Aiming to detect early the relevant stocks globally</a:t>
                      </a:r>
                    </a:p>
                    <a:p>
                      <a:pPr marL="171450" marR="215265" indent="-171450" algn="just" defTabSz="566792" rtl="0" eaLnBrk="1" latinLnBrk="0" hangingPunct="1">
                        <a:lnSpc>
                          <a:spcPct val="100000"/>
                        </a:lnSpc>
                        <a:spcBef>
                          <a:spcPts val="570"/>
                        </a:spcBef>
                        <a:buFont typeface="Arial" panose="020B0604020202020204" pitchFamily="34" charset="0"/>
                        <a:buChar char="•"/>
                      </a:pPr>
                      <a:r>
                        <a:rPr lang="en-US" sz="1000" b="0" kern="1200" cap="none" baseline="0" dirty="0">
                          <a:solidFill>
                            <a:srgbClr val="FFFFFF"/>
                          </a:solidFill>
                          <a:latin typeface="Lato Light" panose="020F0302020204030203" pitchFamily="34" charset="0"/>
                          <a:ea typeface="+mn-ea"/>
                          <a:cs typeface="Lato-Semibold"/>
                        </a:rPr>
                        <a:t>Including small, young, poorly-covered and/or transitioning companies, regardless of home country</a:t>
                      </a:r>
                    </a:p>
                  </a:txBody>
                  <a:tcPr marL="72000" marR="72000" marT="72000" marB="144000" anchor="ctr">
                    <a:lnR w="57150">
                      <a:solidFill>
                        <a:srgbClr val="FFFFFF"/>
                      </a:solidFill>
                      <a:prstDash val="solid"/>
                    </a:lnR>
                    <a:lnT w="57150">
                      <a:solidFill>
                        <a:srgbClr val="FFFFFF"/>
                      </a:solidFill>
                      <a:prstDash val="solid"/>
                    </a:lnT>
                    <a:solidFill>
                      <a:srgbClr val="55A185"/>
                    </a:solidFill>
                  </a:tcPr>
                </a:tc>
                <a:tc>
                  <a:txBody>
                    <a:bodyPr/>
                    <a:lstStyle/>
                    <a:p>
                      <a:pPr marL="0" marR="215265" indent="0" algn="just" defTabSz="566792" rtl="0" eaLnBrk="1" latinLnBrk="0" hangingPunct="1">
                        <a:lnSpc>
                          <a:spcPct val="100000"/>
                        </a:lnSpc>
                        <a:spcBef>
                          <a:spcPts val="570"/>
                        </a:spcBef>
                      </a:pPr>
                      <a:r>
                        <a:rPr lang="en-US" sz="1000" b="0" kern="1200" cap="all" baseline="0" dirty="0">
                          <a:solidFill>
                            <a:srgbClr val="FFFFFF"/>
                          </a:solidFill>
                          <a:latin typeface="Lato-Heavy"/>
                          <a:ea typeface="+mn-ea"/>
                          <a:cs typeface="Lato-Semibold"/>
                        </a:rPr>
                        <a:t>broadly diversified portfolio</a:t>
                      </a:r>
                    </a:p>
                    <a:p>
                      <a:pPr marL="171450" marR="215265" indent="-171450" algn="just" defTabSz="566792" rtl="0" eaLnBrk="1" latinLnBrk="0" hangingPunct="1">
                        <a:lnSpc>
                          <a:spcPct val="100000"/>
                        </a:lnSpc>
                        <a:spcBef>
                          <a:spcPts val="570"/>
                        </a:spcBef>
                        <a:buFont typeface="Arial" panose="020B0604020202020204" pitchFamily="34" charset="0"/>
                        <a:buChar char="•"/>
                      </a:pPr>
                      <a:r>
                        <a:rPr lang="en-US" sz="1000" b="0" kern="1200" cap="none" baseline="0" dirty="0">
                          <a:solidFill>
                            <a:schemeClr val="bg1"/>
                          </a:solidFill>
                          <a:latin typeface="+mj-lt"/>
                          <a:ea typeface="+mn-ea"/>
                          <a:cs typeface="Lato-Semibold"/>
                        </a:rPr>
                        <a:t>Direct exposure to Tech sub-segments most relevant for AI: software, hardware, Internet, Semiconductors, etc.</a:t>
                      </a:r>
                    </a:p>
                    <a:p>
                      <a:pPr marL="171450" marR="215265" indent="-171450" algn="just" defTabSz="566792" rtl="0" eaLnBrk="1" latinLnBrk="0" hangingPunct="1">
                        <a:lnSpc>
                          <a:spcPct val="100000"/>
                        </a:lnSpc>
                        <a:spcBef>
                          <a:spcPts val="570"/>
                        </a:spcBef>
                        <a:buFont typeface="Arial" panose="020B0604020202020204" pitchFamily="34" charset="0"/>
                        <a:buChar char="•"/>
                      </a:pPr>
                      <a:r>
                        <a:rPr lang="en-US" sz="1000" b="0" kern="1200" cap="none" baseline="0" dirty="0">
                          <a:solidFill>
                            <a:schemeClr val="bg1"/>
                          </a:solidFill>
                          <a:latin typeface="+mj-lt"/>
                          <a:ea typeface="+mn-ea"/>
                          <a:cs typeface="Lato-Semibold"/>
                        </a:rPr>
                        <a:t>Also invested in non-Tech sectors &amp; stocks benefitting from AI: Life Science, Media, Healthcare, Finance, etc.</a:t>
                      </a:r>
                    </a:p>
                  </a:txBody>
                  <a:tcPr marL="108000" marR="72000" marT="72000" marB="144000">
                    <a:lnL w="57150">
                      <a:solidFill>
                        <a:srgbClr val="FFFFFF"/>
                      </a:solidFill>
                      <a:prstDash val="solid"/>
                    </a:lnL>
                    <a:lnT w="57150">
                      <a:solidFill>
                        <a:srgbClr val="FFFFFF"/>
                      </a:solidFill>
                      <a:prstDash val="solid"/>
                    </a:lnT>
                    <a:solidFill>
                      <a:srgbClr val="474A42"/>
                    </a:solidFill>
                  </a:tcPr>
                </a:tc>
                <a:extLst>
                  <a:ext uri="{0D108BD9-81ED-4DB2-BD59-A6C34878D82A}">
                    <a16:rowId xmlns:a16="http://schemas.microsoft.com/office/drawing/2014/main" val="10001"/>
                  </a:ext>
                </a:extLst>
              </a:tr>
            </a:tbl>
          </a:graphicData>
        </a:graphic>
      </p:graphicFrame>
      <p:sp>
        <p:nvSpPr>
          <p:cNvPr id="15" name="Rectangle 14">
            <a:extLst>
              <a:ext uri="{FF2B5EF4-FFF2-40B4-BE49-F238E27FC236}">
                <a16:creationId xmlns:a16="http://schemas.microsoft.com/office/drawing/2014/main" id="{0A7E1BF2-A3DB-4021-8B27-04841BA6F077}"/>
              </a:ext>
            </a:extLst>
          </p:cNvPr>
          <p:cNvSpPr/>
          <p:nvPr/>
        </p:nvSpPr>
        <p:spPr>
          <a:xfrm>
            <a:off x="663600" y="5041900"/>
            <a:ext cx="6248400" cy="200165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766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General </a:t>
            </a:r>
            <a:r>
              <a:rPr lang="fr-FR" i="1" dirty="0" err="1">
                <a:latin typeface="Libre Baskerville" panose="02000000000000000000" pitchFamily="2" charset="0"/>
              </a:rPr>
              <a:t>characteristics</a:t>
            </a:r>
            <a:endParaRPr lang="fr-FR" i="1" dirty="0">
              <a:latin typeface="Libre Baskerville" panose="02000000000000000000" pitchFamily="2" charset="0"/>
            </a:endParaRP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54050" y="9731375"/>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00" spc="-10" dirty="0">
                <a:solidFill>
                  <a:srgbClr val="272529"/>
                </a:solidFill>
                <a:latin typeface="Lato-Light"/>
                <a:cs typeface="Lato-Light"/>
              </a:rPr>
              <a:t>Portfolio management </a:t>
            </a:r>
            <a:r>
              <a:rPr lang="fr-FR" sz="700" spc="-10" dirty="0" err="1">
                <a:solidFill>
                  <a:srgbClr val="272529"/>
                </a:solidFill>
                <a:latin typeface="Lato-Light"/>
                <a:cs typeface="Lato-Light"/>
              </a:rPr>
              <a:t>company</a:t>
            </a:r>
            <a:r>
              <a:rPr lang="fr-FR" sz="700" spc="-10" dirty="0">
                <a:solidFill>
                  <a:srgbClr val="272529"/>
                </a:solidFill>
                <a:latin typeface="Lato-Light"/>
                <a:cs typeface="Lato-Light"/>
              </a:rPr>
              <a:t> </a:t>
            </a:r>
            <a:r>
              <a:rPr lang="fr-FR" sz="700" spc="-10" dirty="0" err="1">
                <a:solidFill>
                  <a:srgbClr val="272529"/>
                </a:solidFill>
                <a:latin typeface="Lato-Light"/>
                <a:cs typeface="Lato-Light"/>
              </a:rPr>
              <a:t>approved</a:t>
            </a:r>
            <a:r>
              <a:rPr lang="fr-FR" sz="700" spc="-10" dirty="0">
                <a:solidFill>
                  <a:srgbClr val="272529"/>
                </a:solidFill>
                <a:latin typeface="Lato-Light"/>
                <a:cs typeface="Lato-Light"/>
              </a:rPr>
              <a:t> by the Autorité des Marchés Financiers </a:t>
            </a:r>
            <a:r>
              <a:rPr lang="fr-FR" sz="700" spc="-10" dirty="0" err="1">
                <a:solidFill>
                  <a:srgbClr val="272529"/>
                </a:solidFill>
                <a:latin typeface="Lato-Light"/>
                <a:cs typeface="Lato-Light"/>
              </a:rPr>
              <a:t>under</a:t>
            </a:r>
            <a:r>
              <a:rPr lang="fr-FR" sz="700" spc="-10" dirty="0">
                <a:solidFill>
                  <a:srgbClr val="272529"/>
                </a:solidFill>
                <a:latin typeface="Lato-Light"/>
                <a:cs typeface="Lato-Light"/>
              </a:rPr>
              <a:t> GP 99011. </a:t>
            </a:r>
            <a:br>
              <a:rPr lang="fr-FR" sz="700" spc="-10" dirty="0">
                <a:solidFill>
                  <a:srgbClr val="272529"/>
                </a:solidFill>
                <a:latin typeface="Lato-Light"/>
                <a:cs typeface="Lato-Light"/>
              </a:rPr>
            </a:br>
            <a:r>
              <a:rPr lang="fr-FR" sz="700" spc="-10" dirty="0">
                <a:solidFill>
                  <a:srgbClr val="272529"/>
                </a:solidFill>
                <a:latin typeface="Lato-Light"/>
                <a:cs typeface="Lato-Light"/>
              </a:rPr>
              <a:t>Société par actions simplifiée </a:t>
            </a:r>
            <a:r>
              <a:rPr lang="fr-FR" sz="700" spc="-10" dirty="0" err="1">
                <a:solidFill>
                  <a:srgbClr val="272529"/>
                </a:solidFill>
                <a:latin typeface="Lato-Light"/>
                <a:cs typeface="Lato-Light"/>
              </a:rPr>
              <a:t>with</a:t>
            </a:r>
            <a:r>
              <a:rPr lang="fr-FR" sz="700" spc="-10" dirty="0">
                <a:solidFill>
                  <a:srgbClr val="272529"/>
                </a:solidFill>
                <a:latin typeface="Lato-Light"/>
                <a:cs typeface="Lato-Light"/>
              </a:rPr>
              <a:t> capital of € 21,500,000. Trade </a:t>
            </a:r>
            <a:r>
              <a:rPr lang="fr-FR" sz="700" spc="-10" dirty="0" err="1">
                <a:solidFill>
                  <a:srgbClr val="272529"/>
                </a:solidFill>
                <a:latin typeface="Lato-Light"/>
                <a:cs typeface="Lato-Light"/>
              </a:rPr>
              <a:t>Register</a:t>
            </a:r>
            <a:r>
              <a:rPr lang="fr-FR" sz="700" spc="-10" dirty="0">
                <a:solidFill>
                  <a:srgbClr val="272529"/>
                </a:solidFill>
                <a:latin typeface="Lato-Light"/>
                <a:cs typeface="Lato-Light"/>
              </a:rPr>
              <a:t> (RCS) 340 902 857 Paris.</a:t>
            </a:r>
            <a:br>
              <a:rPr lang="fr-FR" sz="700" spc="-10" dirty="0">
                <a:solidFill>
                  <a:srgbClr val="272529"/>
                </a:solidFill>
                <a:latin typeface="Lato-Light"/>
                <a:cs typeface="Lato-Light"/>
              </a:rPr>
            </a:br>
            <a:r>
              <a:rPr lang="fr-FR" sz="700" spc="-10" dirty="0">
                <a:solidFill>
                  <a:srgbClr val="272529"/>
                </a:solidFill>
                <a:latin typeface="Lato-Light"/>
                <a:cs typeface="Lato-Light"/>
              </a:rPr>
              <a:t>12 boulevard de la Madeleine · 75440 Paris Cedex 09 France · Phone: +33 (0)1 44 51 85 00 · </a:t>
            </a:r>
            <a:r>
              <a:rPr lang="de-DE" sz="800" b="1" u="sng" spc="-10" dirty="0">
                <a:solidFill>
                  <a:schemeClr val="accent5"/>
                </a:solidFill>
                <a:latin typeface="Lato"/>
              </a:rPr>
              <a:t>www.am.oddo-bhf.com</a:t>
            </a:r>
          </a:p>
        </p:txBody>
      </p:sp>
      <p:sp>
        <p:nvSpPr>
          <p:cNvPr id="4" name="Textplatzhalter 3">
            <a:extLst>
              <a:ext uri="{FF2B5EF4-FFF2-40B4-BE49-F238E27FC236}">
                <a16:creationId xmlns:a16="http://schemas.microsoft.com/office/drawing/2014/main" id="{E82BF769-9F2E-4E4E-992C-17282CEC6F42}"/>
              </a:ext>
            </a:extLst>
          </p:cNvPr>
          <p:cNvSpPr>
            <a:spLocks noGrp="1"/>
          </p:cNvSpPr>
          <p:nvPr>
            <p:ph type="body" sz="quarter" idx="23"/>
          </p:nvPr>
        </p:nvSpPr>
        <p:spPr/>
        <p:txBody>
          <a:bodyPr/>
          <a:lstStyle/>
          <a:p>
            <a:r>
              <a:rPr lang="fr-FR" dirty="0">
                <a:solidFill>
                  <a:schemeClr val="tx1"/>
                </a:solidFill>
                <a:latin typeface="+mj-lt"/>
              </a:rPr>
              <a:t>ODDO BHF </a:t>
            </a:r>
            <a:r>
              <a:rPr lang="fr-FR" dirty="0" err="1">
                <a:solidFill>
                  <a:schemeClr val="tx1"/>
                </a:solidFill>
                <a:latin typeface="+mj-lt"/>
              </a:rPr>
              <a:t>Artificial</a:t>
            </a:r>
            <a:r>
              <a:rPr lang="fr-FR" dirty="0">
                <a:solidFill>
                  <a:schemeClr val="tx1"/>
                </a:solidFill>
                <a:latin typeface="+mj-lt"/>
              </a:rPr>
              <a:t> Intelligence – </a:t>
            </a:r>
            <a:r>
              <a:rPr lang="fr-FR" dirty="0" err="1">
                <a:solidFill>
                  <a:schemeClr val="tx1"/>
                </a:solidFill>
                <a:latin typeface="+mj-lt"/>
              </a:rPr>
              <a:t>april</a:t>
            </a:r>
            <a:r>
              <a:rPr lang="fr-FR" dirty="0">
                <a:solidFill>
                  <a:schemeClr val="tx1"/>
                </a:solidFill>
                <a:latin typeface="+mj-lt"/>
              </a:rPr>
              <a:t> 2023</a:t>
            </a:r>
            <a:endParaRPr lang="de-DE" dirty="0"/>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5717060"/>
            <a:ext cx="6264000" cy="3816429"/>
          </a:xfrm>
        </p:spPr>
        <p:txBody>
          <a:bodyPr/>
          <a:lstStyle/>
          <a:p>
            <a:pPr algn="just"/>
            <a:r>
              <a:rPr lang="en-US" sz="800" dirty="0">
                <a:latin typeface="+mj-lt"/>
              </a:rPr>
              <a:t>ODDO BHF AM is the asset management division of the ODDO BHF Group. It is the common brand of four legally separate asset management companies: ODDO BHF AM SAS (France), ODDO BHF  AM GmbH (Germany), ODDO BHF  AM Lux (Luxembourg) and METROPOLE GESTION (France). This document has been drawn up by ODDO BHF ASSET MANAGEMENT SAS for market communication. Its communication to any investor is the exclusive responsibility of each distributor or advisor.</a:t>
            </a:r>
          </a:p>
          <a:p>
            <a:pPr marL="12700" marR="8890" algn="just"/>
            <a:r>
              <a:rPr lang="en-US" sz="800" b="1" dirty="0">
                <a:latin typeface="+mj-lt"/>
              </a:rPr>
              <a:t>Potential investors should consult an investment advisor before subscribing to the fund. The investor is informed that the fund presents a risk of capital loss, but also many risks linked to the financial instruments/strategies in the portfolio. In case of subscription, investors must read the Key Information Document (KID) and the fund’s prospectus in order to acquaint themselves with the detailed nature of any risks incurred and all costs. </a:t>
            </a:r>
            <a:r>
              <a:rPr lang="en-US" sz="800" dirty="0">
                <a:solidFill>
                  <a:srgbClr val="272529"/>
                </a:solidFill>
                <a:latin typeface="Lato-Light"/>
                <a:cs typeface="Lato-Light"/>
              </a:rPr>
              <a:t>The value of the investment may vary both upwards and downwards and may not be returned in full. The investment must be made in accordance with investors’ investment objectives, their investment horizon and their capacity to deal with the risk arising from the transaction. ODDO BHF ASSET MANAGEMENT </a:t>
            </a:r>
            <a:r>
              <a:rPr lang="en-US" dirty="0">
                <a:solidFill>
                  <a:srgbClr val="272529"/>
                </a:solidFill>
                <a:latin typeface="Lato-Light"/>
                <a:cs typeface="Lato-Light"/>
              </a:rPr>
              <a:t>SAS </a:t>
            </a:r>
            <a:r>
              <a:rPr lang="en-US" sz="800" dirty="0">
                <a:solidFill>
                  <a:srgbClr val="272529"/>
                </a:solidFill>
                <a:latin typeface="Lato-Light"/>
                <a:cs typeface="Lato-Light"/>
              </a:rPr>
              <a:t>cannot be held responsible for any direct or indirect damages resulting from the use of this document or the information contained in it. This information is provided for indicative purposes and may be modified at any moment without prior notice. </a:t>
            </a:r>
          </a:p>
          <a:p>
            <a:pPr marL="12700" marR="8890" algn="just"/>
            <a:r>
              <a:rPr lang="en-US" sz="800" dirty="0">
                <a:solidFill>
                  <a:srgbClr val="272529"/>
                </a:solidFill>
                <a:latin typeface="Lato-Light"/>
                <a:cs typeface="Lato-Light"/>
              </a:rPr>
              <a:t> Any opinions presented in this document result from our market forecasts on the publication date. They are subject to change according to market conditions and ODDO BHF ASSET MANAGEMENT </a:t>
            </a:r>
            <a:r>
              <a:rPr lang="en-US" dirty="0">
                <a:solidFill>
                  <a:srgbClr val="272529"/>
                </a:solidFill>
                <a:latin typeface="Lato-Light"/>
                <a:cs typeface="Lato-Light"/>
              </a:rPr>
              <a:t>SAS</a:t>
            </a:r>
            <a:r>
              <a:rPr lang="en-US" sz="800" dirty="0">
                <a:solidFill>
                  <a:srgbClr val="272529"/>
                </a:solidFill>
                <a:latin typeface="Lato-Light"/>
                <a:cs typeface="Lato-Light"/>
              </a:rPr>
              <a:t> shall not in any case be held contractually liable for them. </a:t>
            </a:r>
          </a:p>
          <a:p>
            <a:pPr marL="12700" marR="8890" algn="just"/>
            <a:r>
              <a:rPr lang="en-US" sz="800" dirty="0">
                <a:solidFill>
                  <a:srgbClr val="272529"/>
                </a:solidFill>
                <a:latin typeface="Lato-Light"/>
                <a:cs typeface="Lato-Light"/>
              </a:rPr>
              <a:t>The net asset values presented in this document are provided for indicative purposes only. Only the net asset value marked on the transaction statement and the securities account statement is authoritative. Subscriptions and redemptions of mutual funds are processed at an unknown asset value.</a:t>
            </a:r>
          </a:p>
          <a:p>
            <a:pPr marL="12700" marR="8890" algn="just"/>
            <a:r>
              <a:rPr lang="en-US" sz="800" dirty="0">
                <a:solidFill>
                  <a:srgbClr val="272529"/>
                </a:solidFill>
                <a:latin typeface="Lato-Light"/>
                <a:cs typeface="Lato-Light"/>
              </a:rPr>
              <a:t>A summary of investor rights is available free of charge in electronic form in English language on the website at :</a:t>
            </a:r>
          </a:p>
          <a:p>
            <a:pPr marL="12700" marR="8890" algn="just"/>
            <a:r>
              <a:rPr lang="en-US" sz="800" dirty="0">
                <a:solidFill>
                  <a:srgbClr val="272529"/>
                </a:solidFill>
                <a:latin typeface="Lato-Light"/>
                <a:cs typeface="Lato-Light"/>
              </a:rPr>
              <a:t>https://am.oddo-bhf.com/france/fr/investisseur_non_professionnel/infos_reglementaire </a:t>
            </a:r>
          </a:p>
          <a:p>
            <a:pPr marL="12700" marR="8890" algn="just"/>
            <a:r>
              <a:rPr lang="en-US" sz="800" dirty="0">
                <a:solidFill>
                  <a:srgbClr val="272529"/>
                </a:solidFill>
                <a:latin typeface="Lato-Light"/>
                <a:cs typeface="Lato-Light"/>
              </a:rPr>
              <a:t>The fund may have been authorized for distribution in different EU member states. Investors are advised to the fact that the management company may decide to withdraw with the arrangements it has made for the distribution of the units of the fund in accordance with Article 93a of Directive 2009/65/EC and Article 32a of Directive 2011/61/EU.</a:t>
            </a:r>
          </a:p>
          <a:p>
            <a:pPr marL="12700" marR="8890" algn="just"/>
            <a:r>
              <a:rPr lang="en-US" sz="800" dirty="0">
                <a:solidFill>
                  <a:srgbClr val="272529"/>
                </a:solidFill>
                <a:latin typeface="Lato-Light"/>
                <a:cs typeface="Lato-Light"/>
              </a:rPr>
              <a:t>The complaints handling policy is available on our website am.oddo-bhf.com in the regulatory information section. Customer complaints can be addressed in the first instance to the following e-mail address: service_client@oddo-bhf.com (or directly to the Consumer Mediation Service: http://mediationconsommateur.be (ONLY FOR BELGIUM))</a:t>
            </a:r>
          </a:p>
          <a:p>
            <a:pPr marL="12700" marR="8890" algn="just"/>
            <a:r>
              <a:rPr lang="en-US" sz="800" dirty="0">
                <a:solidFill>
                  <a:srgbClr val="272529"/>
                </a:solidFill>
                <a:latin typeface="Lato-Light"/>
                <a:cs typeface="Lato-Light"/>
              </a:rPr>
              <a:t>The Key Information Document (French, English, Italian, German, Spanish, Portuguese, Swedish, Norwegian, Finnish) and the prospectus (French, German, English) are available free of charge from ODDO BHF ASSET MANAGEMENT </a:t>
            </a:r>
            <a:r>
              <a:rPr lang="en-US" dirty="0">
                <a:solidFill>
                  <a:srgbClr val="272529"/>
                </a:solidFill>
                <a:latin typeface="Lato-Light"/>
                <a:cs typeface="Lato-Light"/>
              </a:rPr>
              <a:t>SAS</a:t>
            </a:r>
            <a:r>
              <a:rPr lang="en-US" sz="800" dirty="0">
                <a:solidFill>
                  <a:srgbClr val="272529"/>
                </a:solidFill>
                <a:latin typeface="Lato-Light"/>
                <a:cs typeface="Lato-Light"/>
              </a:rPr>
              <a:t> or at am.oddo-bhf.com or at authorized distributors. The annual and interim reports are available free of charge from ODDO BHF ASSET MANAGEMENT </a:t>
            </a:r>
            <a:r>
              <a:rPr lang="en-US" dirty="0">
                <a:solidFill>
                  <a:srgbClr val="272529"/>
                </a:solidFill>
                <a:latin typeface="Lato-Light"/>
                <a:cs typeface="Lato-Light"/>
              </a:rPr>
              <a:t>SAS</a:t>
            </a:r>
            <a:r>
              <a:rPr lang="en-US" sz="800" dirty="0">
                <a:solidFill>
                  <a:srgbClr val="272529"/>
                </a:solidFill>
                <a:latin typeface="Lato-Light"/>
                <a:cs typeface="Lato-Light"/>
              </a:rPr>
              <a:t> or on its internet site am.oddo-bhf.com</a:t>
            </a:r>
          </a:p>
          <a:p>
            <a:pPr marL="12700" marR="8890" algn="just"/>
            <a:r>
              <a:rPr lang="en-US" sz="800" dirty="0">
                <a:solidFill>
                  <a:srgbClr val="272529"/>
                </a:solidFill>
                <a:latin typeface="Lato-Light"/>
                <a:cs typeface="Lato-Light"/>
              </a:rPr>
              <a:t>The fund is licensed for sale in Switzerland. The Key Information Document, the prospectus, the annual and interim reports for Switzerland can be obtained free of charge from the Swiss Representative and paying agent, BNP Paribas Securities Services, </a:t>
            </a:r>
            <a:r>
              <a:rPr lang="en-US" sz="800" dirty="0" err="1">
                <a:solidFill>
                  <a:srgbClr val="272529"/>
                </a:solidFill>
                <a:latin typeface="Lato-Light"/>
                <a:cs typeface="Lato-Light"/>
              </a:rPr>
              <a:t>succursale</a:t>
            </a:r>
            <a:r>
              <a:rPr lang="en-US" sz="800" dirty="0">
                <a:solidFill>
                  <a:srgbClr val="272529"/>
                </a:solidFill>
                <a:latin typeface="Lato-Light"/>
                <a:cs typeface="Lato-Light"/>
              </a:rPr>
              <a:t> de Zurich, </a:t>
            </a:r>
            <a:r>
              <a:rPr lang="en-US" sz="800" dirty="0" err="1">
                <a:solidFill>
                  <a:srgbClr val="272529"/>
                </a:solidFill>
                <a:latin typeface="Lato-Light"/>
                <a:cs typeface="Lato-Light"/>
              </a:rPr>
              <a:t>Selnaustrasse</a:t>
            </a:r>
            <a:r>
              <a:rPr lang="en-US" sz="800" dirty="0">
                <a:solidFill>
                  <a:srgbClr val="272529"/>
                </a:solidFill>
                <a:latin typeface="Lato-Light"/>
                <a:cs typeface="Lato-Light"/>
              </a:rPr>
              <a:t> 16, 8002 Zurich, Switzerland.</a:t>
            </a:r>
            <a:endParaRPr lang="en-US" sz="800" dirty="0">
              <a:latin typeface="Lato-Light"/>
              <a:cs typeface="Lato-Light"/>
            </a:endParaRPr>
          </a:p>
        </p:txBody>
      </p:sp>
      <p:graphicFrame>
        <p:nvGraphicFramePr>
          <p:cNvPr id="6" name="Tableau 18">
            <a:extLst>
              <a:ext uri="{FF2B5EF4-FFF2-40B4-BE49-F238E27FC236}">
                <a16:creationId xmlns:a16="http://schemas.microsoft.com/office/drawing/2014/main" id="{2D7E0794-EA79-4B47-B348-063877CCC428}"/>
              </a:ext>
            </a:extLst>
          </p:cNvPr>
          <p:cNvGraphicFramePr>
            <a:graphicFrameLocks noGrp="1"/>
          </p:cNvGraphicFramePr>
          <p:nvPr>
            <p:extLst>
              <p:ext uri="{D42A27DB-BD31-4B8C-83A1-F6EECF244321}">
                <p14:modId xmlns:p14="http://schemas.microsoft.com/office/powerpoint/2010/main" val="3806992383"/>
              </p:ext>
            </p:extLst>
          </p:nvPr>
        </p:nvGraphicFramePr>
        <p:xfrm>
          <a:off x="654050" y="1308100"/>
          <a:ext cx="6256800" cy="3845400"/>
        </p:xfrm>
        <a:graphic>
          <a:graphicData uri="http://schemas.openxmlformats.org/drawingml/2006/table">
            <a:tbl>
              <a:tblPr firstRow="1" bandRow="1">
                <a:tableStyleId>{5C22544A-7EE6-4342-B048-85BDC9FD1C3A}</a:tableStyleId>
              </a:tblPr>
              <a:tblGrid>
                <a:gridCol w="1836000">
                  <a:extLst>
                    <a:ext uri="{9D8B030D-6E8A-4147-A177-3AD203B41FA5}">
                      <a16:colId xmlns:a16="http://schemas.microsoft.com/office/drawing/2014/main" val="860466313"/>
                    </a:ext>
                  </a:extLst>
                </a:gridCol>
                <a:gridCol w="2210400">
                  <a:extLst>
                    <a:ext uri="{9D8B030D-6E8A-4147-A177-3AD203B41FA5}">
                      <a16:colId xmlns:a16="http://schemas.microsoft.com/office/drawing/2014/main" val="3258153561"/>
                    </a:ext>
                  </a:extLst>
                </a:gridCol>
                <a:gridCol w="2210400">
                  <a:extLst>
                    <a:ext uri="{9D8B030D-6E8A-4147-A177-3AD203B41FA5}">
                      <a16:colId xmlns:a16="http://schemas.microsoft.com/office/drawing/2014/main" val="1232936651"/>
                    </a:ext>
                  </a:extLst>
                </a:gridCol>
              </a:tblGrid>
              <a:tr h="162000">
                <a:tc>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err="1">
                          <a:solidFill>
                            <a:schemeClr val="lt1"/>
                          </a:solidFill>
                          <a:effectLst/>
                          <a:latin typeface="+mj-lt"/>
                          <a:ea typeface="+mn-ea"/>
                          <a:cs typeface="+mn-cs"/>
                        </a:rPr>
                        <a:t>Fund</a:t>
                      </a:r>
                      <a:r>
                        <a:rPr lang="fr-FR" sz="700" b="0" kern="1200" dirty="0">
                          <a:solidFill>
                            <a:schemeClr val="lt1"/>
                          </a:solidFill>
                          <a:effectLst/>
                          <a:latin typeface="+mj-lt"/>
                          <a:ea typeface="+mn-ea"/>
                          <a:cs typeface="+mn-cs"/>
                        </a:rPr>
                        <a:t> </a:t>
                      </a:r>
                      <a:r>
                        <a:rPr lang="fr-FR" sz="700" b="0" kern="1200" dirty="0" err="1">
                          <a:solidFill>
                            <a:schemeClr val="lt1"/>
                          </a:solidFill>
                          <a:effectLst/>
                          <a:latin typeface="+mj-lt"/>
                          <a:ea typeface="+mn-ea"/>
                          <a:cs typeface="+mn-cs"/>
                        </a:rPr>
                        <a:t>name</a:t>
                      </a: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gridSpan="2">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ODDO BHF </a:t>
                      </a:r>
                      <a:r>
                        <a:rPr lang="fr-FR" sz="700" b="0" kern="1200" dirty="0" err="1">
                          <a:solidFill>
                            <a:schemeClr val="lt1"/>
                          </a:solidFill>
                          <a:effectLst/>
                          <a:latin typeface="+mj-lt"/>
                          <a:ea typeface="+mn-ea"/>
                          <a:cs typeface="+mn-cs"/>
                        </a:rPr>
                        <a:t>Artificial</a:t>
                      </a:r>
                      <a:r>
                        <a:rPr lang="fr-FR" sz="700" b="0" kern="1200" dirty="0">
                          <a:solidFill>
                            <a:schemeClr val="lt1"/>
                          </a:solidFill>
                          <a:effectLst/>
                          <a:latin typeface="+mj-lt"/>
                          <a:ea typeface="+mn-ea"/>
                          <a:cs typeface="+mn-cs"/>
                        </a:rPr>
                        <a:t> Intelligence</a:t>
                      </a: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r>
                        <a:rPr lang="fr-FR" sz="600" b="0" kern="1200" dirty="0">
                          <a:solidFill>
                            <a:schemeClr val="lt1"/>
                          </a:solidFill>
                          <a:effectLst/>
                          <a:latin typeface="+mj-lt"/>
                          <a:ea typeface="+mn-ea"/>
                          <a:cs typeface="+mn-cs"/>
                        </a:rPr>
                        <a:t>ODDO BHF Polaris </a:t>
                      </a:r>
                      <a:r>
                        <a:rPr lang="fr-FR" sz="600" b="0" kern="1200" dirty="0" err="1">
                          <a:solidFill>
                            <a:schemeClr val="lt1"/>
                          </a:solidFill>
                          <a:effectLst/>
                          <a:latin typeface="+mj-lt"/>
                          <a:ea typeface="+mn-ea"/>
                          <a:cs typeface="+mn-cs"/>
                        </a:rPr>
                        <a:t>Moderate</a:t>
                      </a:r>
                      <a:endParaRPr lang="fr-FR" sz="600" b="0" kern="1200" dirty="0">
                        <a:solidFill>
                          <a:schemeClr val="lt1"/>
                        </a:solidFill>
                        <a:effectLst/>
                        <a:latin typeface="+mj-lt"/>
                        <a:ea typeface="+mn-ea"/>
                        <a:cs typeface="+mn-cs"/>
                      </a:endParaRPr>
                    </a:p>
                  </a:txBody>
                  <a:tcPr marL="36000" marR="3600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1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Benchmark index</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fontAlgn="ctr"/>
                      <a:r>
                        <a:rPr lang="en-GB" sz="700" b="0" i="0" u="none" strike="noStrike" kern="1200" noProof="0" dirty="0">
                          <a:solidFill>
                            <a:schemeClr val="tx1"/>
                          </a:solidFill>
                          <a:effectLst/>
                          <a:latin typeface="+mj-lt"/>
                          <a:ea typeface="+mn-ea"/>
                          <a:cs typeface="Arial" pitchFamily="34" charset="0"/>
                        </a:rPr>
                        <a:t>MSCI World NR USD</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43412217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Investment objective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2">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US" sz="700" b="0" i="0" u="none" strike="noStrike" kern="1200" noProof="0" dirty="0">
                          <a:solidFill>
                            <a:schemeClr val="tx1"/>
                          </a:solidFill>
                          <a:effectLst/>
                          <a:latin typeface="+mj-lt"/>
                          <a:ea typeface="+mn-ea"/>
                          <a:cs typeface="+mn-cs"/>
                        </a:rPr>
                        <a:t>Generate capital growth by investing in listed international equities that are exposed to the global trend of "artificial intelligence".</a:t>
                      </a: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endParaRPr lang="fr-FR"/>
                    </a:p>
                  </a:txBody>
                  <a:tcPr>
                    <a:lnT w="6350"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19303919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Recommended investment horizon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2">
                  <a:txBody>
                    <a:bodyPr/>
                    <a:lstStyle/>
                    <a:p>
                      <a:pPr marL="0" algn="l" defTabSz="520980" rtl="0" eaLnBrk="1" fontAlgn="ctr" latinLnBrk="0" hangingPunct="1"/>
                      <a:r>
                        <a:rPr lang="en-GB" sz="700" b="0" i="0" u="none" strike="noStrike" kern="1200" noProof="0" dirty="0">
                          <a:solidFill>
                            <a:schemeClr val="tx1"/>
                          </a:solidFill>
                          <a:effectLst/>
                          <a:latin typeface="+mj-lt"/>
                          <a:ea typeface="+mn-ea"/>
                          <a:cs typeface="Arial" pitchFamily="34" charset="0"/>
                        </a:rPr>
                        <a:t>5 years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endParaRPr lang="fr-F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7874001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Inception date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2">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effectLst/>
                          <a:latin typeface="+mj-lt"/>
                          <a:cs typeface="Arial" pitchFamily="34" charset="0"/>
                        </a:rPr>
                        <a:t>December 19 2018</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endParaRPr lang="fr-F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48690353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US"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Eligibility for the equity savings scheme PEA</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No</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endParaRPr lang="fr-F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117923090"/>
                  </a:ext>
                </a:extLst>
              </a:tr>
              <a:tr h="162000">
                <a:tc>
                  <a:txBody>
                    <a:bodyPr/>
                    <a:lstStyle/>
                    <a:p>
                      <a:pPr marL="0" marR="0" lvl="0" indent="0" algn="l"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Class of </a:t>
                      </a:r>
                      <a:r>
                        <a:rPr lang="fr-FR" sz="700" kern="1200" dirty="0" err="1">
                          <a:solidFill>
                            <a:schemeClr val="bg1"/>
                          </a:solidFill>
                          <a:effectLst/>
                          <a:latin typeface="+mj-lt"/>
                          <a:ea typeface="+mn-ea"/>
                          <a:cs typeface="+mn-cs"/>
                        </a:rPr>
                        <a:t>units</a:t>
                      </a:r>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CR-EUR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algn="ctr">
                        <a:lnSpc>
                          <a:spcPct val="90000"/>
                        </a:lnSpc>
                      </a:pPr>
                      <a:r>
                        <a:rPr lang="fr-FR" sz="700" kern="1200" dirty="0" err="1">
                          <a:solidFill>
                            <a:schemeClr val="bg1"/>
                          </a:solidFill>
                          <a:effectLst/>
                          <a:latin typeface="+mj-lt"/>
                          <a:ea typeface="+mn-ea"/>
                          <a:cs typeface="+mn-cs"/>
                        </a:rPr>
                        <a:t>Clw</a:t>
                      </a:r>
                      <a:r>
                        <a:rPr lang="fr-FR" sz="700" kern="1200" dirty="0">
                          <a:solidFill>
                            <a:schemeClr val="bg1"/>
                          </a:solidFill>
                          <a:effectLst/>
                          <a:latin typeface="+mj-lt"/>
                          <a:ea typeface="+mn-ea"/>
                          <a:cs typeface="+mn-cs"/>
                        </a:rPr>
                        <a:t>-USD</a:t>
                      </a:r>
                      <a:endParaRPr lang="fr-FR" sz="600" dirty="0">
                        <a:latin typeface="+mj-lt"/>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124607202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ISIN code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a:lnSpc>
                          <a:spcPct val="107000"/>
                        </a:lnSpc>
                        <a:spcAft>
                          <a:spcPts val="0"/>
                        </a:spcAft>
                      </a:pPr>
                      <a:r>
                        <a:rPr lang="fr-FR" sz="700" kern="1200" dirty="0">
                          <a:solidFill>
                            <a:schemeClr val="tx1"/>
                          </a:solidFill>
                          <a:latin typeface="+mj-lt"/>
                          <a:ea typeface="+mn-ea"/>
                          <a:cs typeface="Arial" charset="0"/>
                        </a:rPr>
                        <a:t>LU1919842267</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algn="ctr" defTabSz="895327" rtl="0" eaLnBrk="1" fontAlgn="ctr" latinLnBrk="0" hangingPunct="1"/>
                      <a:r>
                        <a:rPr lang="fr-FR" sz="700" kern="1200" dirty="0">
                          <a:solidFill>
                            <a:schemeClr val="tx1"/>
                          </a:solidFill>
                          <a:latin typeface="+mj-lt"/>
                          <a:ea typeface="+mn-ea"/>
                          <a:cs typeface="Arial" charset="0"/>
                        </a:rPr>
                        <a:t>LU1833933325</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94014354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Currency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EUR</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700" b="0" i="0" u="none" strike="noStrike" cap="none" normalizeH="0" baseline="0" dirty="0">
                          <a:ln>
                            <a:noFill/>
                          </a:ln>
                          <a:solidFill>
                            <a:schemeClr val="tx1"/>
                          </a:solidFill>
                          <a:effectLst/>
                          <a:latin typeface="+mj-lt"/>
                          <a:cs typeface="Arial" charset="0"/>
                        </a:rPr>
                        <a:t>USD</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24640248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Dividend policy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700" b="0" i="0" u="none" strike="noStrike" kern="1200" cap="none" normalizeH="0" baseline="0" dirty="0">
                          <a:ln>
                            <a:noFill/>
                          </a:ln>
                          <a:solidFill>
                            <a:schemeClr val="tx1"/>
                          </a:solidFill>
                          <a:effectLst/>
                          <a:latin typeface="+mj-lt"/>
                          <a:ea typeface="ＭＳ Ｐゴシック" pitchFamily="34" charset="-128"/>
                          <a:cs typeface="Arial" charset="0"/>
                        </a:rPr>
                        <a:t>Accumulation</a:t>
                      </a: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700" b="0" i="0" u="none" strike="noStrike" kern="1200" cap="none" normalizeH="0" baseline="0" dirty="0">
                          <a:ln>
                            <a:noFill/>
                          </a:ln>
                          <a:solidFill>
                            <a:schemeClr val="tx1"/>
                          </a:solidFill>
                          <a:effectLst/>
                          <a:latin typeface="+mj-lt"/>
                          <a:ea typeface="ＭＳ Ｐゴシック" pitchFamily="34" charset="-128"/>
                          <a:cs typeface="Arial" charset="0"/>
                        </a:rPr>
                        <a:t>Accumulation</a:t>
                      </a:r>
                      <a:endParaRPr kumimoji="0" lang="fr-FR" altLang="fr-FR" sz="700" b="0" i="0" u="none" strike="noStrike" cap="none" normalizeH="0" baseline="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9319499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Minimum initial subscription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kumimoji="0" lang="en-US" sz="700" b="0" i="0" u="none" strike="noStrike" kern="1200" cap="none" normalizeH="0" baseline="0" dirty="0">
                          <a:ln>
                            <a:noFill/>
                          </a:ln>
                          <a:solidFill>
                            <a:schemeClr val="tx1"/>
                          </a:solidFill>
                          <a:effectLst/>
                          <a:latin typeface="+mj-lt"/>
                          <a:ea typeface="ＭＳ Ｐゴシック" pitchFamily="34" charset="-128"/>
                          <a:cs typeface="Arial" charset="0"/>
                        </a:rPr>
                        <a:t>EUR 100</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fontAlgn="ctr"/>
                      <a:r>
                        <a:rPr kumimoji="0" lang="en-US" sz="700" b="0" i="0" u="none" strike="noStrike" kern="1200" cap="none" normalizeH="0" baseline="0" dirty="0">
                          <a:ln>
                            <a:noFill/>
                          </a:ln>
                          <a:solidFill>
                            <a:schemeClr val="tx1"/>
                          </a:solidFill>
                          <a:effectLst/>
                          <a:latin typeface="+mj-lt"/>
                          <a:ea typeface="ＭＳ Ｐゴシック" pitchFamily="34" charset="-128"/>
                          <a:cs typeface="Arial" charset="0"/>
                        </a:rPr>
                        <a:t>USD 250,000</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81770513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Subscription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kumimoji="0" lang="en-US" sz="700" b="0" i="0" u="none" strike="noStrike" kern="1200" cap="none" normalizeH="0" baseline="0" dirty="0">
                          <a:ln>
                            <a:noFill/>
                          </a:ln>
                          <a:solidFill>
                            <a:schemeClr val="tx1"/>
                          </a:solidFill>
                          <a:effectLst/>
                          <a:latin typeface="+mj-lt"/>
                          <a:ea typeface="ＭＳ Ｐゴシック" pitchFamily="34" charset="-128"/>
                          <a:cs typeface="Arial" charset="0"/>
                        </a:rPr>
                        <a:t>5% maximum </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700" b="0" i="0" u="none" strike="noStrike" kern="1200" cap="none" normalizeH="0" baseline="0" dirty="0">
                          <a:ln>
                            <a:noFill/>
                          </a:ln>
                          <a:solidFill>
                            <a:schemeClr val="tx1"/>
                          </a:solidFill>
                          <a:effectLst/>
                          <a:latin typeface="+mj-lt"/>
                          <a:ea typeface="ＭＳ Ｐゴシック" pitchFamily="34" charset="-128"/>
                          <a:cs typeface="Arial" charset="0"/>
                        </a:rPr>
                        <a:t>2% maximum </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68492467"/>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Management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kumimoji="0" lang="en-GB" sz="700" b="0" i="0" u="none" strike="noStrike" kern="1200" cap="none" normalizeH="0" baseline="0" dirty="0">
                          <a:ln>
                            <a:noFill/>
                          </a:ln>
                          <a:solidFill>
                            <a:schemeClr val="tx1"/>
                          </a:solidFill>
                          <a:effectLst/>
                          <a:latin typeface="+mj-lt"/>
                          <a:ea typeface="ＭＳ Ｐゴシック" pitchFamily="34" charset="-128"/>
                          <a:cs typeface="Arial" charset="0"/>
                        </a:rPr>
                        <a:t>Up to 1.6% of the net assets</a:t>
                      </a:r>
                      <a:endParaRPr kumimoji="0" lang="en-US" sz="700" b="0" i="0" u="none" strike="noStrike" kern="1200" cap="none" normalizeH="0" baseline="0" dirty="0">
                        <a:ln>
                          <a:noFill/>
                        </a:ln>
                        <a:solidFill>
                          <a:schemeClr val="tx1"/>
                        </a:solidFill>
                        <a:effectLst/>
                        <a:latin typeface="+mj-lt"/>
                        <a:ea typeface="ＭＳ Ｐゴシック" pitchFamily="34" charset="-128"/>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fontAlgn="ctr"/>
                      <a:r>
                        <a:rPr kumimoji="0" lang="en-GB" sz="700" b="0" i="0" u="none" strike="noStrike" kern="1200" cap="none" normalizeH="0" baseline="0" dirty="0">
                          <a:ln>
                            <a:noFill/>
                          </a:ln>
                          <a:solidFill>
                            <a:schemeClr val="tx1"/>
                          </a:solidFill>
                          <a:effectLst/>
                          <a:latin typeface="+mj-lt"/>
                          <a:ea typeface="ＭＳ Ｐゴシック" pitchFamily="34" charset="-128"/>
                          <a:cs typeface="Arial" charset="0"/>
                        </a:rPr>
                        <a:t>Up to 0.95% of the net assets</a:t>
                      </a:r>
                      <a:endParaRPr kumimoji="0" lang="en-US" sz="700" b="0" i="0" u="none" strike="noStrike" kern="1200" cap="none" normalizeH="0" baseline="0" dirty="0">
                        <a:ln>
                          <a:noFill/>
                        </a:ln>
                        <a:solidFill>
                          <a:schemeClr val="tx1"/>
                        </a:solidFill>
                        <a:effectLst/>
                        <a:latin typeface="+mj-lt"/>
                        <a:ea typeface="ＭＳ Ｐゴシック" pitchFamily="34" charset="-128"/>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163415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Redemption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kumimoji="0" lang="en-US" sz="700" b="0" i="0" u="none" strike="noStrike" kern="1200" cap="none" normalizeH="0" baseline="0" dirty="0">
                          <a:ln>
                            <a:noFill/>
                          </a:ln>
                          <a:solidFill>
                            <a:schemeClr val="tx1"/>
                          </a:solidFill>
                          <a:effectLst/>
                          <a:latin typeface="+mj-lt"/>
                          <a:ea typeface="ＭＳ Ｐゴシック" pitchFamily="34" charset="-128"/>
                          <a:cs typeface="Arial" charset="0"/>
                        </a:rPr>
                        <a:t>None</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kumimoji="0" lang="en-US" sz="700" b="0" i="0" u="none" strike="noStrike" kern="1200" cap="none" normalizeH="0" baseline="0" dirty="0">
                          <a:ln>
                            <a:noFill/>
                          </a:ln>
                          <a:solidFill>
                            <a:schemeClr val="tx1"/>
                          </a:solidFill>
                          <a:effectLst/>
                          <a:latin typeface="+mj-lt"/>
                          <a:ea typeface="ＭＳ Ｐゴシック" pitchFamily="34" charset="-128"/>
                          <a:cs typeface="Arial" charset="0"/>
                        </a:rPr>
                        <a:t>0.5% (maximum)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4589305"/>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Performance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ctr" fontAlgn="ctr"/>
                      <a:r>
                        <a:rPr kumimoji="0" lang="en-GB" sz="700" b="0" i="0" u="none" strike="noStrike" kern="1200" cap="none" normalizeH="0" baseline="0" dirty="0">
                          <a:ln>
                            <a:noFill/>
                          </a:ln>
                          <a:solidFill>
                            <a:schemeClr val="tx1"/>
                          </a:solidFill>
                          <a:effectLst/>
                          <a:latin typeface="+mj-lt"/>
                          <a:ea typeface="ＭＳ Ｐゴシック" pitchFamily="34" charset="-128"/>
                          <a:cs typeface="Arial" charset="0"/>
                        </a:rPr>
                        <a:t>A maximum of 20% of the Fund's outperformance relative to the benchmark index provided that the Fund’s performance is positive.</a:t>
                      </a:r>
                      <a:endParaRPr kumimoji="0" lang="en-US" sz="700" b="0" i="0" u="none" strike="noStrike" kern="1200" cap="none" normalizeH="0" baseline="0" dirty="0">
                        <a:ln>
                          <a:noFill/>
                        </a:ln>
                        <a:solidFill>
                          <a:schemeClr val="tx1"/>
                        </a:solidFill>
                        <a:effectLst/>
                        <a:latin typeface="+mj-lt"/>
                        <a:ea typeface="ＭＳ Ｐゴシック" pitchFamily="34" charset="-128"/>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ctr" fontAlgn="ctr"/>
                      <a:r>
                        <a:rPr kumimoji="0" lang="en-US" sz="700" b="0" i="0" u="none" strike="noStrike" kern="1200" cap="none" normalizeH="0" baseline="0" dirty="0">
                          <a:ln>
                            <a:noFill/>
                          </a:ln>
                          <a:solidFill>
                            <a:schemeClr val="tx1"/>
                          </a:solidFill>
                          <a:effectLst/>
                          <a:latin typeface="+mj-lt"/>
                          <a:ea typeface="ＭＳ Ｐゴシック" pitchFamily="34" charset="-128"/>
                          <a:cs typeface="Arial" charset="0"/>
                        </a:rPr>
                        <a:t>None</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234685606"/>
                  </a:ext>
                </a:extLst>
              </a:tr>
              <a:tr h="162000">
                <a:tc gridSpan="3">
                  <a:txBody>
                    <a:bodyPr/>
                    <a:lstStyle/>
                    <a:p>
                      <a:r>
                        <a:rPr lang="fr-FR" sz="700" kern="1200" dirty="0">
                          <a:solidFill>
                            <a:schemeClr val="bg1"/>
                          </a:solidFill>
                          <a:effectLst/>
                          <a:latin typeface="+mj-lt"/>
                          <a:ea typeface="+mn-ea"/>
                          <a:cs typeface="+mn-cs"/>
                        </a:rPr>
                        <a:t>Structure and </a:t>
                      </a:r>
                      <a:r>
                        <a:rPr lang="fr-FR" sz="700" kern="1200" dirty="0" err="1">
                          <a:solidFill>
                            <a:schemeClr val="bg1"/>
                          </a:solidFill>
                          <a:effectLst/>
                          <a:latin typeface="+mj-lt"/>
                          <a:ea typeface="+mn-ea"/>
                          <a:cs typeface="+mn-cs"/>
                        </a:rPr>
                        <a:t>technical</a:t>
                      </a:r>
                      <a:r>
                        <a:rPr lang="fr-FR" sz="700" kern="1200" dirty="0">
                          <a:solidFill>
                            <a:schemeClr val="bg1"/>
                          </a:solidFill>
                          <a:effectLst/>
                          <a:latin typeface="+mj-lt"/>
                          <a:ea typeface="+mn-ea"/>
                          <a:cs typeface="+mn-cs"/>
                        </a:rPr>
                        <a:t> information</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a:p>
                  </a:txBody>
                  <a:tcPr/>
                </a:tc>
                <a:tc hMerge="1">
                  <a:txBody>
                    <a:bodyPr/>
                    <a:lstStyle/>
                    <a:p>
                      <a:pPr algn="ctr">
                        <a:lnSpc>
                          <a:spcPct val="90000"/>
                        </a:lnSpc>
                      </a:pPr>
                      <a:endParaRPr lang="fr-FR" sz="600" dirty="0">
                        <a:latin typeface="+mj-lt"/>
                      </a:endParaRPr>
                    </a:p>
                  </a:txBody>
                  <a:tcPr marL="36000" marR="36000" marT="0" marB="0" anchor="ct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57067511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Legal structure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2">
                  <a:txBody>
                    <a:bodyPr/>
                    <a:lstStyle/>
                    <a:p>
                      <a:pPr algn="l" fontAlgn="ctr"/>
                      <a:r>
                        <a:rPr lang="de-DE" sz="700" b="0" i="0" u="none" strike="noStrike" noProof="0" dirty="0">
                          <a:solidFill>
                            <a:schemeClr val="tx1"/>
                          </a:solidFill>
                          <a:effectLst/>
                          <a:latin typeface="+mj-lt"/>
                          <a:cs typeface="Arial" pitchFamily="34" charset="0"/>
                        </a:rPr>
                        <a:t>SICAV</a:t>
                      </a: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endParaRPr lang="fr-F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156478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Investment management company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ODDO BHF Asset Management SAS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endParaRPr lang="fr-F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048656660"/>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Custodian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mj-lt"/>
                          <a:cs typeface="Arial" charset="0"/>
                        </a:rPr>
                        <a:t>Caceis</a:t>
                      </a:r>
                      <a:r>
                        <a:rPr kumimoji="0" lang="en-GB" altLang="fr-FR" sz="700" b="0" i="0" u="none" strike="noStrike" cap="none" normalizeH="0" baseline="0" noProof="0" dirty="0">
                          <a:ln>
                            <a:noFill/>
                          </a:ln>
                          <a:solidFill>
                            <a:schemeClr val="tx1"/>
                          </a:solidFill>
                          <a:effectLst/>
                          <a:latin typeface="+mj-lt"/>
                          <a:cs typeface="Arial" charset="0"/>
                        </a:rPr>
                        <a:t> Bank Luxembourg (Luxembourg)</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endParaRPr lang="fr-F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687747876"/>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Subscription / redemption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2">
                  <a:txBody>
                    <a:bodyPr/>
                    <a:lstStyle/>
                    <a:p>
                      <a:pPr fontAlgn="ctr">
                        <a:lnSpc>
                          <a:spcPct val="100000"/>
                        </a:lnSpc>
                        <a:spcAft>
                          <a:spcPts val="0"/>
                        </a:spcAft>
                      </a:pPr>
                      <a:r>
                        <a:rPr lang="en-US" sz="700" kern="1200" noProof="0" dirty="0">
                          <a:solidFill>
                            <a:schemeClr val="tx1"/>
                          </a:solidFill>
                          <a:latin typeface="+mj-lt"/>
                          <a:ea typeface="Times New Roman"/>
                        </a:rPr>
                        <a:t>Daily at unknown price until 12:00 p.m. (noon)</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endParaRPr lang="fr-F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51583160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Valuation frequency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Daily</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2324182626"/>
                  </a:ext>
                </a:extLst>
              </a:tr>
              <a:tr h="162000">
                <a:tc>
                  <a:txBody>
                    <a:body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Authorised for distribution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France, Italy, Germany, Switzerland, Spain, Luxembourg, Sweden, Finland, Norway, Portugal, Belgium, Austria </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endParaRPr lang="de-DE"/>
                    </a:p>
                  </a:txBody>
                  <a:tcPr/>
                </a:tc>
                <a:extLst>
                  <a:ext uri="{0D108BD9-81ED-4DB2-BD59-A6C34878D82A}">
                    <a16:rowId xmlns:a16="http://schemas.microsoft.com/office/drawing/2014/main" val="3921201001"/>
                  </a:ext>
                </a:extLst>
              </a:tr>
            </a:tbl>
          </a:graphicData>
        </a:graphic>
      </p:graphicFrame>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2322</Words>
  <Application>Microsoft Office PowerPoint</Application>
  <PresentationFormat>Personnalisé</PresentationFormat>
  <Paragraphs>242</Paragraphs>
  <Slides>6</Slides>
  <Notes>2</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vt:i4>
      </vt:variant>
    </vt:vector>
  </HeadingPairs>
  <TitlesOfParts>
    <vt:vector size="17" baseType="lpstr">
      <vt:lpstr>Arial</vt:lpstr>
      <vt:lpstr>Calibri</vt:lpstr>
      <vt:lpstr>Lato</vt:lpstr>
      <vt:lpstr>Lato Light</vt:lpstr>
      <vt:lpstr>Lato Semibold</vt:lpstr>
      <vt:lpstr>Lato-Heavy</vt:lpstr>
      <vt:lpstr>Lato-Light</vt:lpstr>
      <vt:lpstr>Lato-Semibold</vt:lpstr>
      <vt:lpstr>Libre Baskerville</vt:lpstr>
      <vt:lpstr>Wingdings</vt:lpstr>
      <vt:lpstr>Thème ODDO</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SABRI Sophie</cp:lastModifiedBy>
  <cp:revision>230</cp:revision>
  <cp:lastPrinted>2023-07-06T13:13:14Z</cp:lastPrinted>
  <dcterms:created xsi:type="dcterms:W3CDTF">2022-05-11T10:02:09Z</dcterms:created>
  <dcterms:modified xsi:type="dcterms:W3CDTF">2023-07-12T10:27:59Z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ies>
</file>